
<file path=[Content_Types].xml><?xml version="1.0" encoding="utf-8"?>
<Types xmlns="http://schemas.openxmlformats.org/package/2006/content-types">
  <Default Extension="png" ContentType="image/png"/>
  <Default Extension="mpeg" ContentType="video/mpe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66.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668" r:id="rId2"/>
    <p:sldId id="782" r:id="rId3"/>
    <p:sldId id="807" r:id="rId4"/>
    <p:sldId id="808" r:id="rId5"/>
    <p:sldId id="292" r:id="rId6"/>
    <p:sldId id="456" r:id="rId7"/>
    <p:sldId id="813" r:id="rId8"/>
    <p:sldId id="720" r:id="rId9"/>
    <p:sldId id="719" r:id="rId10"/>
    <p:sldId id="721" r:id="rId11"/>
    <p:sldId id="811" r:id="rId12"/>
    <p:sldId id="485" r:id="rId13"/>
    <p:sldId id="810" r:id="rId14"/>
    <p:sldId id="809" r:id="rId15"/>
    <p:sldId id="725" r:id="rId16"/>
    <p:sldId id="796" r:id="rId17"/>
    <p:sldId id="799" r:id="rId18"/>
    <p:sldId id="784" r:id="rId19"/>
    <p:sldId id="802" r:id="rId20"/>
    <p:sldId id="753" r:id="rId21"/>
    <p:sldId id="754" r:id="rId22"/>
    <p:sldId id="756" r:id="rId23"/>
    <p:sldId id="812" r:id="rId24"/>
    <p:sldId id="788" r:id="rId25"/>
    <p:sldId id="789" r:id="rId26"/>
    <p:sldId id="790" r:id="rId27"/>
    <p:sldId id="762" r:id="rId28"/>
    <p:sldId id="794" r:id="rId29"/>
    <p:sldId id="792" r:id="rId3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 xmlns:p15="http://schemas.microsoft.com/office/powerpoint/2012/main">
        <p15:guide id="1" orient="horz" pos="2112">
          <p15:clr>
            <a:srgbClr val="A4A3A4"/>
          </p15:clr>
        </p15:guide>
        <p15:guide id="2" pos="51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99"/>
    <a:srgbClr val="FF33CC"/>
    <a:srgbClr val="FF0000"/>
    <a:srgbClr val="CC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5" autoAdjust="0"/>
    <p:restoredTop sz="86384" autoAdjust="0"/>
  </p:normalViewPr>
  <p:slideViewPr>
    <p:cSldViewPr snapToGrid="0" showGuides="1">
      <p:cViewPr>
        <p:scale>
          <a:sx n="40" d="100"/>
          <a:sy n="40" d="100"/>
        </p:scale>
        <p:origin x="-1938" y="-624"/>
      </p:cViewPr>
      <p:guideLst>
        <p:guide orient="horz" pos="2112"/>
        <p:guide pos="5178"/>
      </p:guideLst>
    </p:cSldViewPr>
  </p:slideViewPr>
  <p:outlineViewPr>
    <p:cViewPr>
      <p:scale>
        <a:sx n="33" d="100"/>
        <a:sy n="33" d="100"/>
      </p:scale>
      <p:origin x="0" y="564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7053240-CE69-11CD-A777-00DD01143C57}" ax:persistence="persistStorage" r:id="rId1"/>
</file>

<file path=ppt/activeX/activeX10.xml><?xml version="1.0" encoding="utf-8"?>
<ax:ocx xmlns:ax="http://schemas.microsoft.com/office/2006/activeX" xmlns:r="http://schemas.openxmlformats.org/officeDocument/2006/relationships" ax:classid="{D7053240-CE69-11CD-A777-00DD01143C57}" ax:persistence="persistStorage" r:id="rId1"/>
</file>

<file path=ppt/activeX/activeX11.xml><?xml version="1.0" encoding="utf-8"?>
<ax:ocx xmlns:ax="http://schemas.microsoft.com/office/2006/activeX" xmlns:r="http://schemas.openxmlformats.org/officeDocument/2006/relationships" ax:classid="{D7053240-CE69-11CD-A777-00DD01143C57}" ax:persistence="persistStorage" r:id="rId1"/>
</file>

<file path=ppt/activeX/activeX12.xml><?xml version="1.0" encoding="utf-8"?>
<ax:ocx xmlns:ax="http://schemas.microsoft.com/office/2006/activeX" xmlns:r="http://schemas.openxmlformats.org/officeDocument/2006/relationships" ax:classid="{D7053240-CE69-11CD-A777-00DD01143C57}" ax:persistence="persistStorage" r:id="rId1"/>
</file>

<file path=ppt/activeX/activeX13.xml><?xml version="1.0" encoding="utf-8"?>
<ax:ocx xmlns:ax="http://schemas.microsoft.com/office/2006/activeX" xmlns:r="http://schemas.openxmlformats.org/officeDocument/2006/relationships" ax:classid="{D7053240-CE69-11CD-A777-00DD01143C57}"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D7053240-CE69-11CD-A777-00DD01143C57}" ax:persistence="persistStorage" r:id="rId1"/>
</file>

<file path=ppt/activeX/activeX3.xml><?xml version="1.0" encoding="utf-8"?>
<ax:ocx xmlns:ax="http://schemas.microsoft.com/office/2006/activeX" xmlns:r="http://schemas.openxmlformats.org/officeDocument/2006/relationships" ax:classid="{D7053240-CE69-11CD-A777-00DD01143C57}" ax:persistence="persistStorage" r:id="rId1"/>
</file>

<file path=ppt/activeX/activeX4.xml><?xml version="1.0" encoding="utf-8"?>
<ax:ocx xmlns:ax="http://schemas.microsoft.com/office/2006/activeX" xmlns:r="http://schemas.openxmlformats.org/officeDocument/2006/relationships" ax:classid="{D7053240-CE69-11CD-A777-00DD01143C57}" ax:persistence="persistStorage" r:id="rId1"/>
</file>

<file path=ppt/activeX/activeX5.xml><?xml version="1.0" encoding="utf-8"?>
<ax:ocx xmlns:ax="http://schemas.microsoft.com/office/2006/activeX" xmlns:r="http://schemas.openxmlformats.org/officeDocument/2006/relationships" ax:classid="{D7053240-CE69-11CD-A777-00DD01143C57}" ax:persistence="persistStorage" r:id="rId1"/>
</file>

<file path=ppt/activeX/activeX6.xml><?xml version="1.0" encoding="utf-8"?>
<ax:ocx xmlns:ax="http://schemas.microsoft.com/office/2006/activeX" xmlns:r="http://schemas.openxmlformats.org/officeDocument/2006/relationships" ax:classid="{D7053240-CE69-11CD-A777-00DD01143C57}" ax:persistence="persistStorage" r:id="rId1"/>
</file>

<file path=ppt/activeX/activeX7.xml><?xml version="1.0" encoding="utf-8"?>
<ax:ocx xmlns:ax="http://schemas.microsoft.com/office/2006/activeX" xmlns:r="http://schemas.openxmlformats.org/officeDocument/2006/relationships" ax:classid="{D7053240-CE69-11CD-A777-00DD01143C57}" ax:persistence="persistStorage" r:id="rId1"/>
</file>

<file path=ppt/activeX/activeX8.xml><?xml version="1.0" encoding="utf-8"?>
<ax:ocx xmlns:ax="http://schemas.microsoft.com/office/2006/activeX" xmlns:r="http://schemas.openxmlformats.org/officeDocument/2006/relationships" ax:classid="{D7053240-CE69-11CD-A777-00DD01143C57}" ax:persistence="persistStorage" r:id="rId1"/>
</file>

<file path=ppt/activeX/activeX9.xml><?xml version="1.0" encoding="utf-8"?>
<ax:ocx xmlns:ax="http://schemas.microsoft.com/office/2006/activeX" xmlns:r="http://schemas.openxmlformats.org/officeDocument/2006/relationships" ax:classid="{D7053240-CE69-11CD-A777-00DD01143C57}" ax:persistence="persistStorage" r:id="rId1"/>
</file>

<file path=ppt/drawings/_rels/vmlDrawing1.v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4.wmf"/><Relationship Id="rId3" Type="http://schemas.openxmlformats.org/officeDocument/2006/relationships/image" Target="../media/image14.wmf"/><Relationship Id="rId7" Type="http://schemas.openxmlformats.org/officeDocument/2006/relationships/image" Target="../media/image18.wmf"/><Relationship Id="rId12" Type="http://schemas.openxmlformats.org/officeDocument/2006/relationships/image" Target="../media/image23.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11" Type="http://schemas.openxmlformats.org/officeDocument/2006/relationships/image" Target="../media/image22.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 Id="rId14"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3550"/>
          </a:xfrm>
          <a:prstGeom prst="rect">
            <a:avLst/>
          </a:prstGeom>
        </p:spPr>
        <p:txBody>
          <a:bodyPr vert="horz" lIns="93164" tIns="46582" rIns="93164" bIns="46582" rtlCol="0"/>
          <a:lstStyle>
            <a:lvl1pPr algn="l">
              <a:defRPr sz="1300"/>
            </a:lvl1pPr>
          </a:lstStyle>
          <a:p>
            <a:pPr>
              <a:defRPr/>
            </a:pPr>
            <a:endParaRPr lang="en-US"/>
          </a:p>
        </p:txBody>
      </p:sp>
      <p:sp>
        <p:nvSpPr>
          <p:cNvPr id="3" name="Date Placeholder 2"/>
          <p:cNvSpPr>
            <a:spLocks noGrp="1"/>
          </p:cNvSpPr>
          <p:nvPr>
            <p:ph type="dt" sz="quarter" idx="1"/>
          </p:nvPr>
        </p:nvSpPr>
        <p:spPr>
          <a:xfrm>
            <a:off x="3970339" y="0"/>
            <a:ext cx="3038475" cy="463550"/>
          </a:xfrm>
          <a:prstGeom prst="rect">
            <a:avLst/>
          </a:prstGeom>
        </p:spPr>
        <p:txBody>
          <a:bodyPr vert="horz" lIns="93164" tIns="46582" rIns="93164" bIns="46582" rtlCol="0"/>
          <a:lstStyle>
            <a:lvl1pPr algn="r">
              <a:defRPr sz="1300"/>
            </a:lvl1pPr>
          </a:lstStyle>
          <a:p>
            <a:pPr>
              <a:defRPr/>
            </a:pPr>
            <a:fld id="{53BCEEFE-90A1-4128-B7FC-48ADB01F1D74}" type="datetimeFigureOut">
              <a:rPr lang="en-US"/>
              <a:pPr>
                <a:defRPr/>
              </a:pPr>
              <a:t>4/4/2018</a:t>
            </a:fld>
            <a:endParaRPr lang="en-US"/>
          </a:p>
        </p:txBody>
      </p:sp>
      <p:sp>
        <p:nvSpPr>
          <p:cNvPr id="4" name="Footer Placeholder 3"/>
          <p:cNvSpPr>
            <a:spLocks noGrp="1"/>
          </p:cNvSpPr>
          <p:nvPr>
            <p:ph type="ftr" sz="quarter" idx="2"/>
          </p:nvPr>
        </p:nvSpPr>
        <p:spPr>
          <a:xfrm>
            <a:off x="1" y="8831263"/>
            <a:ext cx="3038475" cy="463550"/>
          </a:xfrm>
          <a:prstGeom prst="rect">
            <a:avLst/>
          </a:prstGeom>
        </p:spPr>
        <p:txBody>
          <a:bodyPr vert="horz" lIns="93164" tIns="46582" rIns="93164" bIns="46582"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3970339" y="8831263"/>
            <a:ext cx="3038475" cy="463550"/>
          </a:xfrm>
          <a:prstGeom prst="rect">
            <a:avLst/>
          </a:prstGeom>
        </p:spPr>
        <p:txBody>
          <a:bodyPr vert="horz" lIns="93164" tIns="46582" rIns="93164" bIns="46582" rtlCol="0" anchor="b"/>
          <a:lstStyle>
            <a:lvl1pPr algn="r">
              <a:defRPr sz="1300"/>
            </a:lvl1pPr>
          </a:lstStyle>
          <a:p>
            <a:pPr>
              <a:defRPr/>
            </a:pPr>
            <a:fld id="{AFB3D298-A82B-4BA5-9E2A-9E737FA426FF}" type="slidenum">
              <a:rPr lang="en-US"/>
              <a:pPr>
                <a:defRPr/>
              </a:pPr>
              <a:t>‹#›</a:t>
            </a:fld>
            <a:endParaRPr lang="en-US"/>
          </a:p>
        </p:txBody>
      </p:sp>
    </p:spTree>
    <p:extLst>
      <p:ext uri="{BB962C8B-B14F-4D97-AF65-F5344CB8AC3E}">
        <p14:creationId xmlns:p14="http://schemas.microsoft.com/office/powerpoint/2010/main" val="2664685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38475" cy="463550"/>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defRPr sz="1300"/>
            </a:lvl1pPr>
          </a:lstStyle>
          <a:p>
            <a:pPr>
              <a:defRPr/>
            </a:pPr>
            <a:endParaRPr lang="en-US"/>
          </a:p>
        </p:txBody>
      </p:sp>
      <p:sp>
        <p:nvSpPr>
          <p:cNvPr id="5123"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a:defRPr sz="1300"/>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33450" y="4416426"/>
            <a:ext cx="5143500" cy="4181475"/>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1" y="8832850"/>
            <a:ext cx="3038475" cy="463550"/>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defRPr sz="1300"/>
            </a:lvl1pPr>
          </a:lstStyle>
          <a:p>
            <a:pPr>
              <a:defRPr/>
            </a:pPr>
            <a:endParaRPr lang="en-US"/>
          </a:p>
        </p:txBody>
      </p:sp>
      <p:sp>
        <p:nvSpPr>
          <p:cNvPr id="5127"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a:defRPr sz="1300"/>
            </a:lvl1pPr>
          </a:lstStyle>
          <a:p>
            <a:pPr>
              <a:defRPr/>
            </a:pPr>
            <a:fld id="{57714D4A-BE87-45D2-8B4F-A564C929A2A1}" type="slidenum">
              <a:rPr lang="en-US"/>
              <a:pPr>
                <a:defRPr/>
              </a:pPr>
              <a:t>‹#›</a:t>
            </a:fld>
            <a:endParaRPr lang="en-US"/>
          </a:p>
        </p:txBody>
      </p:sp>
    </p:spTree>
    <p:extLst>
      <p:ext uri="{BB962C8B-B14F-4D97-AF65-F5344CB8AC3E}">
        <p14:creationId xmlns:p14="http://schemas.microsoft.com/office/powerpoint/2010/main" val="1219875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B42C8-71DF-4A7D-9C6B-58D095ABC748}" type="slidenum">
              <a:rPr lang="en-US"/>
              <a:pPr/>
              <a:t>1</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701040" y="4415790"/>
            <a:ext cx="5608320" cy="4183380"/>
          </a:xfrm>
        </p:spPr>
        <p:txBody>
          <a:bodyPr/>
          <a:lstStyle/>
          <a:p>
            <a:pPr>
              <a:lnSpc>
                <a:spcPct val="80000"/>
              </a:lnSpc>
            </a:pPr>
            <a:r>
              <a:rPr lang="en-US" sz="1000" dirty="0"/>
              <a:t>Background is photo of USS Abraham Lincoln (CVN-72) coming into Puget Sound Naval Shipyard, Bremerton, WA for repairs in April 2001. </a:t>
            </a:r>
          </a:p>
          <a:p>
            <a:pPr>
              <a:lnSpc>
                <a:spcPct val="80000"/>
              </a:lnSpc>
            </a:pPr>
            <a:endParaRPr lang="en-US" sz="1000" dirty="0"/>
          </a:p>
          <a:p>
            <a:pPr>
              <a:lnSpc>
                <a:spcPct val="80000"/>
              </a:lnSpc>
            </a:pPr>
            <a:r>
              <a:rPr lang="en-US" sz="1000" dirty="0"/>
              <a:t>The Puget Sound Naval Shipyard &amp; Intermediate Maintenance Facility (PSNS&amp;IMF), the Environmental Protection Agency (EPA), the Washington State Department of Ecology (Ecology), and other local stakeholders are cooperating in an </a:t>
            </a:r>
            <a:r>
              <a:rPr lang="en-US" sz="1000" dirty="0" err="1"/>
              <a:t>ENVironmental</a:t>
            </a:r>
            <a:r>
              <a:rPr lang="en-US" sz="1000" dirty="0"/>
              <a:t> </a:t>
            </a:r>
            <a:r>
              <a:rPr lang="en-US" sz="1000" dirty="0" err="1"/>
              <a:t>inVESTment</a:t>
            </a:r>
            <a:r>
              <a:rPr lang="en-US" sz="1000" dirty="0"/>
              <a:t> (ENVVEST) project to develop and demonstrate alternative strategies for protecting and improving the ecological integrity of Sinclair and Dyes Inlets and their surrounding watershed in the Puget Sound, WA </a:t>
            </a:r>
          </a:p>
          <a:p>
            <a:pPr>
              <a:lnSpc>
                <a:spcPct val="80000"/>
              </a:lnSpc>
            </a:pPr>
            <a:endParaRPr lang="en-US" sz="1000" dirty="0"/>
          </a:p>
          <a:p>
            <a:pPr>
              <a:lnSpc>
                <a:spcPct val="80000"/>
              </a:lnSpc>
            </a:pPr>
            <a:r>
              <a:rPr lang="en-US" sz="1000" dirty="0"/>
              <a:t>Since the Final Project Agreement (FPA) was signed in September 2000, Project ENVVEST has leveraged model development and ecological research to conduct technical studies that are addressing impairments listed on the 1998 303(d) list for the watershed. Impairments are </a:t>
            </a:r>
            <a:r>
              <a:rPr lang="en-US" sz="1000" dirty="0" err="1"/>
              <a:t>waterbodies</a:t>
            </a:r>
            <a:r>
              <a:rPr lang="en-US" sz="1000" dirty="0"/>
              <a:t> that do not meet water quality standards and require a Total Maximum Daily Load (TMDL) study and water cleanup plan to achieve compliance.</a:t>
            </a:r>
          </a:p>
          <a:p>
            <a:pPr>
              <a:lnSpc>
                <a:spcPct val="80000"/>
              </a:lnSpc>
            </a:pPr>
            <a:endParaRPr lang="en-US" sz="1000" dirty="0"/>
          </a:p>
          <a:p>
            <a:pPr>
              <a:lnSpc>
                <a:spcPct val="80000"/>
              </a:lnSpc>
            </a:pPr>
            <a:r>
              <a:rPr lang="en-US" sz="1000" dirty="0"/>
              <a:t>The bacterial TMDL study addresses listings in the Inlets and tributary streams, the sediment TMDL studies are addressing numerous metal and toxic organic listings in the sediments of the Inlets, and ambient monitoring studies are helping to address tissue residue listings and document the quality of water and sediment in the Inlets. Future work may also address low dissolved oxygen in the Inlets. All work for Project ENVVEST was performed to support the development of a Phase II proposal to regulate discharges at PSNS&amp;IMF. The Phase II proposal is intended to result in increased efficiency and/or effectiveness of the Shipyard’s environmental program.</a:t>
            </a:r>
          </a:p>
          <a:p>
            <a:pPr>
              <a:lnSpc>
                <a:spcPct val="80000"/>
              </a:lnSpc>
            </a:pPr>
            <a:endParaRPr lang="en-US" sz="1000" dirty="0"/>
          </a:p>
          <a:p>
            <a:pPr>
              <a:lnSpc>
                <a:spcPct val="80000"/>
              </a:lnSpc>
            </a:pPr>
            <a:r>
              <a:rPr lang="en-US" sz="1000" dirty="0"/>
              <a:t>Results have been spectacular. In addition to maintaining environmental compliance at the shipyard, the Project has fostered partnering with regulators and local stakeholders (cities, county, tribe, etc), accomplished cooperative monitoring and modeling studies, improved the </a:t>
            </a:r>
            <a:r>
              <a:rPr lang="en-US" sz="1000" dirty="0" err="1"/>
              <a:t>shipyards’s</a:t>
            </a:r>
            <a:r>
              <a:rPr lang="en-US" sz="1000" dirty="0"/>
              <a:t> public image, and achieved improvements in environmental quality of the Inlets. The work made significant contributions in the decision to reopen (for the first time in decades!) shellfish beds in Dyes Inlet to commercial and tribal </a:t>
            </a:r>
            <a:r>
              <a:rPr lang="en-US" sz="1000" dirty="0" err="1"/>
              <a:t>shellfishing</a:t>
            </a:r>
            <a:r>
              <a:rPr lang="en-US" sz="1000" dirty="0"/>
              <a:t>.</a:t>
            </a:r>
          </a:p>
          <a:p>
            <a:pPr>
              <a:lnSpc>
                <a:spcPct val="80000"/>
              </a:lnSpc>
            </a:pPr>
            <a:endParaRPr lang="en-US" sz="10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Ecology Eyes Over Puget Sound (EOPS) Photo</a:t>
            </a:r>
          </a:p>
          <a:p>
            <a:r>
              <a:rPr lang="en-US" dirty="0" smtClean="0"/>
              <a:t>http://www.ecy.wa.gov/programs/eap/mar_wat/surface.html</a:t>
            </a:r>
          </a:p>
          <a:p>
            <a:endParaRPr lang="en-US" dirty="0"/>
          </a:p>
        </p:txBody>
      </p:sp>
      <p:sp>
        <p:nvSpPr>
          <p:cNvPr id="4" name="Slide Number Placeholder 3"/>
          <p:cNvSpPr>
            <a:spLocks noGrp="1"/>
          </p:cNvSpPr>
          <p:nvPr>
            <p:ph type="sldNum" sz="quarter" idx="10"/>
          </p:nvPr>
        </p:nvSpPr>
        <p:spPr/>
        <p:txBody>
          <a:bodyPr/>
          <a:lstStyle/>
          <a:p>
            <a:pPr>
              <a:defRPr/>
            </a:pPr>
            <a:fld id="{57714D4A-BE87-45D2-8B4F-A564C929A2A1}" type="slidenum">
              <a:rPr lang="en-US" smtClean="0"/>
              <a:pPr>
                <a:defRPr/>
              </a:pPr>
              <a:t>11</a:t>
            </a:fld>
            <a:endParaRPr lang="en-US"/>
          </a:p>
        </p:txBody>
      </p:sp>
    </p:spTree>
    <p:extLst>
      <p:ext uri="{BB962C8B-B14F-4D97-AF65-F5344CB8AC3E}">
        <p14:creationId xmlns:p14="http://schemas.microsoft.com/office/powerpoint/2010/main" val="379501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714D4A-BE87-45D2-8B4F-A564C929A2A1}" type="slidenum">
              <a:rPr lang="en-US" smtClean="0"/>
              <a:pPr>
                <a:defRPr/>
              </a:pPr>
              <a:t>12</a:t>
            </a:fld>
            <a:endParaRPr lang="en-US"/>
          </a:p>
        </p:txBody>
      </p:sp>
    </p:spTree>
    <p:extLst>
      <p:ext uri="{BB962C8B-B14F-4D97-AF65-F5344CB8AC3E}">
        <p14:creationId xmlns:p14="http://schemas.microsoft.com/office/powerpoint/2010/main" val="275140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31AA59-9977-4A6D-BD89-90EF66DDD539}" type="slidenum">
              <a:rPr lang="en-US" altLang="en-US"/>
              <a:pPr/>
              <a:t>13</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668786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F942FD-BBA2-4C7C-A789-342D473E266D}" type="slidenum">
              <a:rPr lang="en-US" altLang="en-US"/>
              <a:pPr/>
              <a:t>14</a:t>
            </a:fld>
            <a:endParaRPr lang="en-US" alt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20239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714D4A-BE87-45D2-8B4F-A564C929A2A1}" type="slidenum">
              <a:rPr lang="en-US" smtClean="0"/>
              <a:pPr>
                <a:defRPr/>
              </a:pPr>
              <a:t>15</a:t>
            </a:fld>
            <a:endParaRPr lang="en-US"/>
          </a:p>
        </p:txBody>
      </p:sp>
    </p:spTree>
    <p:extLst>
      <p:ext uri="{BB962C8B-B14F-4D97-AF65-F5344CB8AC3E}">
        <p14:creationId xmlns:p14="http://schemas.microsoft.com/office/powerpoint/2010/main" val="1123353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acute testing with </a:t>
            </a:r>
            <a:r>
              <a:rPr lang="en-US" baseline="0" dirty="0" err="1" smtClean="0"/>
              <a:t>mysids</a:t>
            </a:r>
            <a:r>
              <a:rPr lang="en-US" baseline="0" dirty="0" smtClean="0"/>
              <a:t> evaluates survival at the end of a 96 hr exposure period.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chronic testing with the other organisms evaluate sub-lethal endpoints including growth of organisms, embryo larval development, spore germination and growth or bioluminescence for example.</a:t>
            </a:r>
          </a:p>
          <a:p>
            <a:endParaRPr lang="en-US" sz="1200" kern="1200" dirty="0" smtClean="0">
              <a:solidFill>
                <a:schemeClr val="tx1"/>
              </a:solidFill>
              <a:latin typeface="Arial" charset="0"/>
              <a:ea typeface="+mn-ea"/>
              <a:cs typeface="+mn-cs"/>
            </a:endParaRPr>
          </a:p>
          <a:p>
            <a:endParaRPr lang="en-US" sz="1200" kern="1200" dirty="0" smtClean="0">
              <a:solidFill>
                <a:schemeClr val="tx1"/>
              </a:solidFill>
              <a:latin typeface="Arial" charset="0"/>
              <a:ea typeface="+mn-ea"/>
              <a:cs typeface="+mn-cs"/>
            </a:endParaRPr>
          </a:p>
          <a:p>
            <a:pPr eaLnBrk="1" hangingPunct="1">
              <a:spcBef>
                <a:spcPts val="1200"/>
              </a:spcBef>
            </a:pPr>
            <a:endParaRPr lang="en-US" baseline="0" dirty="0" smtClean="0"/>
          </a:p>
        </p:txBody>
      </p:sp>
      <p:sp>
        <p:nvSpPr>
          <p:cNvPr id="4" name="Slide Number Placeholder 3"/>
          <p:cNvSpPr>
            <a:spLocks noGrp="1"/>
          </p:cNvSpPr>
          <p:nvPr>
            <p:ph type="sldNum" sz="quarter" idx="5"/>
          </p:nvPr>
        </p:nvSpPr>
        <p:spPr/>
        <p:txBody>
          <a:bodyPr/>
          <a:lstStyle/>
          <a:p>
            <a:pPr>
              <a:defRPr/>
            </a:pPr>
            <a:fld id="{A89F9A51-0262-4889-91D7-9D909D88F94C}" type="slidenum">
              <a:rPr lang="en-US" smtClean="0"/>
              <a:pPr>
                <a:defRPr/>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16045" indent="-275403">
              <a:defRPr>
                <a:solidFill>
                  <a:schemeClr val="tx1"/>
                </a:solidFill>
                <a:latin typeface="Arial" charset="0"/>
              </a:defRPr>
            </a:lvl2pPr>
            <a:lvl3pPr marL="1101609" indent="-220322">
              <a:defRPr>
                <a:solidFill>
                  <a:schemeClr val="tx1"/>
                </a:solidFill>
                <a:latin typeface="Arial" charset="0"/>
              </a:defRPr>
            </a:lvl3pPr>
            <a:lvl4pPr marL="1542252" indent="-220322">
              <a:defRPr>
                <a:solidFill>
                  <a:schemeClr val="tx1"/>
                </a:solidFill>
                <a:latin typeface="Arial" charset="0"/>
              </a:defRPr>
            </a:lvl4pPr>
            <a:lvl5pPr marL="1982896" indent="-220322">
              <a:defRPr>
                <a:solidFill>
                  <a:schemeClr val="tx1"/>
                </a:solidFill>
                <a:latin typeface="Arial" charset="0"/>
              </a:defRPr>
            </a:lvl5pPr>
            <a:lvl6pPr marL="2423539" indent="-220322" eaLnBrk="0" fontAlgn="base" hangingPunct="0">
              <a:spcBef>
                <a:spcPct val="0"/>
              </a:spcBef>
              <a:spcAft>
                <a:spcPct val="0"/>
              </a:spcAft>
              <a:defRPr>
                <a:solidFill>
                  <a:schemeClr val="tx1"/>
                </a:solidFill>
                <a:latin typeface="Arial" charset="0"/>
              </a:defRPr>
            </a:lvl6pPr>
            <a:lvl7pPr marL="2864182" indent="-220322" eaLnBrk="0" fontAlgn="base" hangingPunct="0">
              <a:spcBef>
                <a:spcPct val="0"/>
              </a:spcBef>
              <a:spcAft>
                <a:spcPct val="0"/>
              </a:spcAft>
              <a:defRPr>
                <a:solidFill>
                  <a:schemeClr val="tx1"/>
                </a:solidFill>
                <a:latin typeface="Arial" charset="0"/>
              </a:defRPr>
            </a:lvl7pPr>
            <a:lvl8pPr marL="3304825" indent="-220322" eaLnBrk="0" fontAlgn="base" hangingPunct="0">
              <a:spcBef>
                <a:spcPct val="0"/>
              </a:spcBef>
              <a:spcAft>
                <a:spcPct val="0"/>
              </a:spcAft>
              <a:defRPr>
                <a:solidFill>
                  <a:schemeClr val="tx1"/>
                </a:solidFill>
                <a:latin typeface="Arial" charset="0"/>
              </a:defRPr>
            </a:lvl8pPr>
            <a:lvl9pPr marL="3745469" indent="-220322" eaLnBrk="0" fontAlgn="base" hangingPunct="0">
              <a:spcBef>
                <a:spcPct val="0"/>
              </a:spcBef>
              <a:spcAft>
                <a:spcPct val="0"/>
              </a:spcAft>
              <a:defRPr>
                <a:solidFill>
                  <a:schemeClr val="tx1"/>
                </a:solidFill>
                <a:latin typeface="Arial" charset="0"/>
              </a:defRPr>
            </a:lvl9pPr>
          </a:lstStyle>
          <a:p>
            <a:fld id="{7319019D-A26D-4645-B9CD-9BA038E8A6A7}" type="slidenum">
              <a:rPr lang="en-US">
                <a:solidFill>
                  <a:prstClr val="black"/>
                </a:solidFill>
              </a:rPr>
              <a:pPr/>
              <a:t>21</a:t>
            </a:fld>
            <a:endParaRPr 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754" indent="-285673" eaLnBrk="0" hangingPunct="0">
              <a:defRPr sz="2400">
                <a:solidFill>
                  <a:schemeClr val="tx1"/>
                </a:solidFill>
                <a:latin typeface="Times New Roman" pitchFamily="18" charset="0"/>
                <a:cs typeface="Times New Roman" pitchFamily="18" charset="0"/>
              </a:defRPr>
            </a:lvl2pPr>
            <a:lvl3pPr marL="1142698" indent="-228540" eaLnBrk="0" hangingPunct="0">
              <a:defRPr sz="2400">
                <a:solidFill>
                  <a:schemeClr val="tx1"/>
                </a:solidFill>
                <a:latin typeface="Times New Roman" pitchFamily="18" charset="0"/>
                <a:cs typeface="Times New Roman" pitchFamily="18" charset="0"/>
              </a:defRPr>
            </a:lvl3pPr>
            <a:lvl4pPr marL="1599778" indent="-228540" eaLnBrk="0" hangingPunct="0">
              <a:defRPr sz="2400">
                <a:solidFill>
                  <a:schemeClr val="tx1"/>
                </a:solidFill>
                <a:latin typeface="Times New Roman" pitchFamily="18" charset="0"/>
                <a:cs typeface="Times New Roman" pitchFamily="18" charset="0"/>
              </a:defRPr>
            </a:lvl4pPr>
            <a:lvl5pPr marL="2056857" indent="-228540" eaLnBrk="0" hangingPunct="0">
              <a:defRPr sz="2400">
                <a:solidFill>
                  <a:schemeClr val="tx1"/>
                </a:solidFill>
                <a:latin typeface="Times New Roman" pitchFamily="18" charset="0"/>
                <a:cs typeface="Times New Roman" pitchFamily="18" charset="0"/>
              </a:defRPr>
            </a:lvl5pPr>
            <a:lvl6pPr marL="2513937" indent="-22854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016" indent="-22854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8096" indent="-22854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5175" indent="-22854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D686E587-A8C9-4C3F-A605-E833668B70AB}" type="slidenum">
              <a:rPr lang="en-US" altLang="en-US" sz="1200"/>
              <a:pPr eaLnBrk="1" hangingPunct="1"/>
              <a:t>22</a:t>
            </a:fld>
            <a:endParaRPr lang="en-US" alt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09" indent="-285734">
              <a:defRPr>
                <a:solidFill>
                  <a:schemeClr val="tx1"/>
                </a:solidFill>
                <a:latin typeface="Arial" charset="0"/>
              </a:defRPr>
            </a:lvl2pPr>
            <a:lvl3pPr marL="1142937" indent="-228587">
              <a:defRPr>
                <a:solidFill>
                  <a:schemeClr val="tx1"/>
                </a:solidFill>
                <a:latin typeface="Arial" charset="0"/>
              </a:defRPr>
            </a:lvl3pPr>
            <a:lvl4pPr marL="1600111" indent="-228587">
              <a:defRPr>
                <a:solidFill>
                  <a:schemeClr val="tx1"/>
                </a:solidFill>
                <a:latin typeface="Arial" charset="0"/>
              </a:defRPr>
            </a:lvl4pPr>
            <a:lvl5pPr marL="2057287" indent="-228587">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1"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fld id="{95A512DA-3870-4A5E-8552-72597BABAD3A}" type="slidenum">
              <a:rPr lang="en-US" altLang="en-US" smtClean="0"/>
              <a:pPr/>
              <a:t>29</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B42C8-71DF-4A7D-9C6B-58D095ABC748}" type="slidenum">
              <a:rPr lang="en-US"/>
              <a:pPr/>
              <a:t>2</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701040" y="4415790"/>
            <a:ext cx="5608320" cy="4183380"/>
          </a:xfrm>
        </p:spPr>
        <p:txBody>
          <a:bodyPr/>
          <a:lstStyle/>
          <a:p>
            <a:pPr>
              <a:lnSpc>
                <a:spcPct val="80000"/>
              </a:lnSpc>
            </a:pPr>
            <a:r>
              <a:rPr lang="en-US" sz="1000" dirty="0"/>
              <a:t>Background is photo of USS Abraham Lincoln (CVN-72) coming into Puget Sound Naval Shipyard, Bremerton, WA for repairs in April 2001. </a:t>
            </a:r>
          </a:p>
          <a:p>
            <a:pPr>
              <a:lnSpc>
                <a:spcPct val="80000"/>
              </a:lnSpc>
            </a:pPr>
            <a:endParaRPr lang="en-US" sz="1000" dirty="0"/>
          </a:p>
          <a:p>
            <a:pPr>
              <a:lnSpc>
                <a:spcPct val="80000"/>
              </a:lnSpc>
            </a:pPr>
            <a:r>
              <a:rPr lang="en-US" sz="1000" dirty="0"/>
              <a:t>The Puget Sound Naval Shipyard &amp; Intermediate Maintenance Facility (PSNS&amp;IMF), the Environmental Protection Agency (EPA), the Washington State Department of Ecology (Ecology), and other local stakeholders are cooperating in an </a:t>
            </a:r>
            <a:r>
              <a:rPr lang="en-US" sz="1000" dirty="0" err="1"/>
              <a:t>ENVironmental</a:t>
            </a:r>
            <a:r>
              <a:rPr lang="en-US" sz="1000" dirty="0"/>
              <a:t> </a:t>
            </a:r>
            <a:r>
              <a:rPr lang="en-US" sz="1000" dirty="0" err="1"/>
              <a:t>inVESTment</a:t>
            </a:r>
            <a:r>
              <a:rPr lang="en-US" sz="1000" dirty="0"/>
              <a:t> (ENVVEST) project to develop and demonstrate alternative strategies for protecting and improving the ecological integrity of Sinclair and Dyes Inlets and their surrounding watershed in the Puget Sound, WA </a:t>
            </a:r>
          </a:p>
          <a:p>
            <a:pPr>
              <a:lnSpc>
                <a:spcPct val="80000"/>
              </a:lnSpc>
            </a:pPr>
            <a:endParaRPr lang="en-US" sz="1000" dirty="0"/>
          </a:p>
          <a:p>
            <a:pPr>
              <a:lnSpc>
                <a:spcPct val="80000"/>
              </a:lnSpc>
            </a:pPr>
            <a:r>
              <a:rPr lang="en-US" sz="1000" dirty="0"/>
              <a:t>Since the Final Project Agreement (FPA) was signed in September 2000, Project ENVVEST has leveraged model development and ecological research to conduct technical studies that are addressing impairments listed on the 1998 303(d) list for the watershed. Impairments are </a:t>
            </a:r>
            <a:r>
              <a:rPr lang="en-US" sz="1000" dirty="0" err="1"/>
              <a:t>waterbodies</a:t>
            </a:r>
            <a:r>
              <a:rPr lang="en-US" sz="1000" dirty="0"/>
              <a:t> that do not meet water quality standards and require a Total Maximum Daily Load (TMDL) study and water cleanup plan to achieve compliance.</a:t>
            </a:r>
          </a:p>
          <a:p>
            <a:pPr>
              <a:lnSpc>
                <a:spcPct val="80000"/>
              </a:lnSpc>
            </a:pPr>
            <a:endParaRPr lang="en-US" sz="1000" dirty="0"/>
          </a:p>
          <a:p>
            <a:pPr>
              <a:lnSpc>
                <a:spcPct val="80000"/>
              </a:lnSpc>
            </a:pPr>
            <a:r>
              <a:rPr lang="en-US" sz="1000" dirty="0"/>
              <a:t>The bacterial TMDL study addresses listings in the Inlets and tributary streams, the sediment TMDL studies are addressing numerous metal and toxic organic listings in the sediments of the Inlets, and ambient monitoring studies are helping to address tissue residue listings and document the quality of water and sediment in the Inlets. Future work may also address low dissolved oxygen in the Inlets. All work for Project ENVVEST was performed to support the development of a Phase II proposal to regulate discharges at PSNS&amp;IMF. The Phase II proposal is intended to result in increased efficiency and/or effectiveness of the Shipyard’s environmental program.</a:t>
            </a:r>
          </a:p>
          <a:p>
            <a:pPr>
              <a:lnSpc>
                <a:spcPct val="80000"/>
              </a:lnSpc>
            </a:pPr>
            <a:endParaRPr lang="en-US" sz="1000" dirty="0"/>
          </a:p>
          <a:p>
            <a:pPr>
              <a:lnSpc>
                <a:spcPct val="80000"/>
              </a:lnSpc>
            </a:pPr>
            <a:r>
              <a:rPr lang="en-US" sz="1000" dirty="0"/>
              <a:t>Results have been spectacular. In addition to maintaining environmental compliance at the shipyard, the Project has fostered partnering with regulators and local stakeholders (cities, county, tribe, etc), accomplished cooperative monitoring and modeling studies, improved the </a:t>
            </a:r>
            <a:r>
              <a:rPr lang="en-US" sz="1000" dirty="0" err="1"/>
              <a:t>shipyards’s</a:t>
            </a:r>
            <a:r>
              <a:rPr lang="en-US" sz="1000" dirty="0"/>
              <a:t> public image, and achieved improvements in environmental quality of the Inlets. The work made significant contributions in the decision to reopen (for the first time in decades!) shellfish beds in Dyes Inlet to commercial and tribal </a:t>
            </a:r>
            <a:r>
              <a:rPr lang="en-US" sz="1000" dirty="0" err="1"/>
              <a:t>shellfishing</a:t>
            </a:r>
            <a:r>
              <a:rPr lang="en-US" sz="1000" dirty="0"/>
              <a:t>.</a:t>
            </a:r>
          </a:p>
          <a:p>
            <a:pPr>
              <a:lnSpc>
                <a:spcPct val="80000"/>
              </a:lnSpc>
            </a:pPr>
            <a:endParaRPr 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841" indent="-285708" eaLnBrk="0" hangingPunct="0">
              <a:defRPr sz="2400">
                <a:solidFill>
                  <a:schemeClr val="tx1"/>
                </a:solidFill>
                <a:latin typeface="Times New Roman" pitchFamily="18" charset="0"/>
                <a:cs typeface="Times New Roman" pitchFamily="18" charset="0"/>
              </a:defRPr>
            </a:lvl2pPr>
            <a:lvl3pPr marL="1142833" indent="-228567" eaLnBrk="0" hangingPunct="0">
              <a:defRPr sz="2400">
                <a:solidFill>
                  <a:schemeClr val="tx1"/>
                </a:solidFill>
                <a:latin typeface="Times New Roman" pitchFamily="18" charset="0"/>
                <a:cs typeface="Times New Roman" pitchFamily="18" charset="0"/>
              </a:defRPr>
            </a:lvl3pPr>
            <a:lvl4pPr marL="1599965" indent="-228567" eaLnBrk="0" hangingPunct="0">
              <a:defRPr sz="2400">
                <a:solidFill>
                  <a:schemeClr val="tx1"/>
                </a:solidFill>
                <a:latin typeface="Times New Roman" pitchFamily="18" charset="0"/>
                <a:cs typeface="Times New Roman" pitchFamily="18" charset="0"/>
              </a:defRPr>
            </a:lvl4pPr>
            <a:lvl5pPr marL="2057099" indent="-228567" eaLnBrk="0" hangingPunct="0">
              <a:defRPr sz="2400">
                <a:solidFill>
                  <a:schemeClr val="tx1"/>
                </a:solidFill>
                <a:latin typeface="Times New Roman" pitchFamily="18" charset="0"/>
                <a:cs typeface="Times New Roman" pitchFamily="18" charset="0"/>
              </a:defRPr>
            </a:lvl5pPr>
            <a:lvl6pPr marL="2514232"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364"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8498"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5630"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6CFF9FDD-2767-40CC-A711-BBD84F004927}" type="slidenum">
              <a:rPr lang="en-US" altLang="en-US" sz="1300"/>
              <a:pPr eaLnBrk="1" hangingPunct="1"/>
              <a:t>3</a:t>
            </a:fld>
            <a:endParaRPr lang="en-US" altLang="en-US" sz="130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xfrm>
            <a:off x="701676" y="4416426"/>
            <a:ext cx="5607050" cy="4181475"/>
          </a:xfrm>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2FAE0DB-A02E-4939-B00D-108D1188CA0B}" type="slidenum">
              <a:rPr lang="en-US" smtClean="0"/>
              <a:pPr/>
              <a:t>4</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99229F3-2AF3-4F40-8C0A-1817EFDBCD7F}" type="slidenum">
              <a:rPr lang="en-US" smtClean="0"/>
              <a:pPr/>
              <a:t>5</a:t>
            </a:fld>
            <a:endParaRPr lang="en-US" smtClean="0"/>
          </a:p>
        </p:txBody>
      </p:sp>
      <p:sp>
        <p:nvSpPr>
          <p:cNvPr id="72707" name="Rectangle 7"/>
          <p:cNvSpPr txBox="1">
            <a:spLocks noGrp="1" noChangeArrowheads="1"/>
          </p:cNvSpPr>
          <p:nvPr/>
        </p:nvSpPr>
        <p:spPr bwMode="auto">
          <a:xfrm>
            <a:off x="3971925" y="8832850"/>
            <a:ext cx="3038475" cy="463550"/>
          </a:xfrm>
          <a:prstGeom prst="rect">
            <a:avLst/>
          </a:prstGeom>
          <a:noFill/>
          <a:ln w="9525">
            <a:noFill/>
            <a:miter lim="800000"/>
            <a:headEnd/>
            <a:tailEnd/>
          </a:ln>
        </p:spPr>
        <p:txBody>
          <a:bodyPr lIns="93164" tIns="46582" rIns="93164" bIns="46582" anchor="b"/>
          <a:lstStyle/>
          <a:p>
            <a:pPr algn="r"/>
            <a:fld id="{F09A85F3-A8DE-45D8-8C7D-E87833564208}" type="slidenum">
              <a:rPr lang="en-US" sz="1300"/>
              <a:pPr algn="r"/>
              <a:t>5</a:t>
            </a:fld>
            <a:endParaRPr lang="en-US" sz="1300"/>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714D4A-BE87-45D2-8B4F-A564C929A2A1}" type="slidenum">
              <a:rPr lang="en-US" smtClean="0"/>
              <a:pPr>
                <a:defRPr/>
              </a:pPr>
              <a:t>6</a:t>
            </a:fld>
            <a:endParaRPr lang="en-US"/>
          </a:p>
        </p:txBody>
      </p:sp>
    </p:spTree>
    <p:extLst>
      <p:ext uri="{BB962C8B-B14F-4D97-AF65-F5344CB8AC3E}">
        <p14:creationId xmlns:p14="http://schemas.microsoft.com/office/powerpoint/2010/main" val="102981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F06EDE3-D21A-4453-AC76-007E003320DE}" type="slidenum">
              <a:rPr lang="en-US" smtClean="0"/>
              <a:pPr/>
              <a:t>8</a:t>
            </a:fld>
            <a:endParaRPr lang="en-US" smtClean="0"/>
          </a:p>
        </p:txBody>
      </p:sp>
      <p:sp>
        <p:nvSpPr>
          <p:cNvPr id="59395" name="Rectangle 7"/>
          <p:cNvSpPr txBox="1">
            <a:spLocks noGrp="1" noChangeArrowheads="1"/>
          </p:cNvSpPr>
          <p:nvPr/>
        </p:nvSpPr>
        <p:spPr bwMode="auto">
          <a:xfrm>
            <a:off x="3971926" y="8832850"/>
            <a:ext cx="3038475" cy="463550"/>
          </a:xfrm>
          <a:prstGeom prst="rect">
            <a:avLst/>
          </a:prstGeom>
          <a:noFill/>
          <a:ln w="9525">
            <a:noFill/>
            <a:miter lim="800000"/>
            <a:headEnd/>
            <a:tailEnd/>
          </a:ln>
        </p:spPr>
        <p:txBody>
          <a:bodyPr lIns="93147" tIns="46575" rIns="93147" bIns="46575" anchor="b"/>
          <a:lstStyle/>
          <a:p>
            <a:pPr algn="r" defTabSz="931644"/>
            <a:fld id="{0E1383E6-98C7-4354-BFDD-BC1877472F8E}" type="slidenum">
              <a:rPr lang="en-US" sz="1300"/>
              <a:pPr algn="r" defTabSz="931644"/>
              <a:t>8</a:t>
            </a:fld>
            <a:endParaRPr lang="en-US" sz="1300"/>
          </a:p>
        </p:txBody>
      </p:sp>
      <p:sp>
        <p:nvSpPr>
          <p:cNvPr id="59396" name="Rectangle 2"/>
          <p:cNvSpPr>
            <a:spLocks noGrp="1" noRot="1" noChangeAspect="1" noChangeArrowheads="1" noTextEdit="1"/>
          </p:cNvSpPr>
          <p:nvPr>
            <p:ph type="sldImg"/>
          </p:nvPr>
        </p:nvSpPr>
        <p:spPr>
          <a:xfrm>
            <a:off x="1182688" y="700088"/>
            <a:ext cx="4646612" cy="3484562"/>
          </a:xfrm>
          <a:ln/>
        </p:spPr>
      </p:sp>
      <p:sp>
        <p:nvSpPr>
          <p:cNvPr id="59397" name="Rectangle 3"/>
          <p:cNvSpPr>
            <a:spLocks noGrp="1" noChangeArrowheads="1"/>
          </p:cNvSpPr>
          <p:nvPr>
            <p:ph type="body" idx="1"/>
          </p:nvPr>
        </p:nvSpPr>
        <p:spPr>
          <a:xfrm>
            <a:off x="933450" y="4414840"/>
            <a:ext cx="5143500" cy="4181475"/>
          </a:xfrm>
          <a:noFill/>
          <a:ln/>
        </p:spPr>
        <p:txBody>
          <a:bodyPr lIns="93147" tIns="46575" rIns="93147" bIns="46575"/>
          <a:lstStyle/>
          <a:p>
            <a:pPr eaLnBrk="1" hangingPunct="1"/>
            <a:r>
              <a:rPr lang="en-US" dirty="0" smtClean="0"/>
              <a:t>Images:</a:t>
            </a:r>
          </a:p>
          <a:p>
            <a:pPr eaLnBrk="1" hangingPunct="1"/>
            <a:r>
              <a:rPr lang="en-US" dirty="0" smtClean="0"/>
              <a:t>Ecology Shoreline photo from</a:t>
            </a:r>
            <a:r>
              <a:rPr lang="en-US" baseline="0" dirty="0" smtClean="0"/>
              <a:t> May 1992</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eaLnBrk="0" hangingPunct="0"/>
            <a:r>
              <a:rPr lang="en-US" dirty="0" smtClean="0">
                <a:solidFill>
                  <a:srgbClr val="000000"/>
                </a:solidFill>
                <a:ea typeface="Calibri" pitchFamily="34" charset="0"/>
                <a:cs typeface="Arial" charset="0"/>
              </a:rPr>
              <a:t>The Clean Water Act specifies Best Management Practices (BMPs) as one method, among others, to prevent or minimize water pollution. The Shipyard's National Pollutant Discharge Elimination System (NPDES) permit requires us to develop and implement BMPs. Violations can result in civil or criminal penalties.  The current BMPs were developed specifically for Shipyard activities that contribute pollutants to Sinclair Inlet through both storm water and dry dock discharges.</a:t>
            </a:r>
          </a:p>
          <a:p>
            <a:pPr eaLnBrk="0" hangingPunct="0"/>
            <a:endParaRPr lang="en-US" sz="1100" dirty="0">
              <a:solidFill>
                <a:srgbClr val="000000"/>
              </a:solidFill>
              <a:ea typeface="Calibri" pitchFamily="34" charset="0"/>
            </a:endParaRPr>
          </a:p>
          <a:p>
            <a:pPr eaLnBrk="0" hangingPunct="0"/>
            <a:r>
              <a:rPr lang="en-US" dirty="0" smtClean="0">
                <a:solidFill>
                  <a:srgbClr val="000000"/>
                </a:solidFill>
                <a:ea typeface="Times New Roman" pitchFamily="18" charset="0"/>
                <a:cs typeface="Arial" charset="0"/>
              </a:rPr>
              <a:t>BMPs are work practices used to prevent or reduce water pollution from any type of activity. BMPs are a very broad class of work practices and may include processes, procedures, and prohibition on practices to prevent or reduce water pollution. BMPs can be just about anything that </a:t>
            </a:r>
            <a:r>
              <a:rPr lang="en-US" b="1" dirty="0" smtClean="0">
                <a:solidFill>
                  <a:srgbClr val="000000"/>
                </a:solidFill>
                <a:ea typeface="Times New Roman" pitchFamily="18" charset="0"/>
                <a:cs typeface="Arial" charset="0"/>
              </a:rPr>
              <a:t>"do the job"</a:t>
            </a:r>
            <a:r>
              <a:rPr lang="en-US" dirty="0" smtClean="0">
                <a:solidFill>
                  <a:srgbClr val="000000"/>
                </a:solidFill>
                <a:ea typeface="Times New Roman" pitchFamily="18" charset="0"/>
                <a:cs typeface="Arial" charset="0"/>
              </a:rPr>
              <a:t> of preventing toxic or hazardous substances from entering the environment. </a:t>
            </a:r>
          </a:p>
          <a:p>
            <a:pPr eaLnBrk="0" hangingPunct="0"/>
            <a:endParaRPr lang="en-US" sz="1100" dirty="0">
              <a:solidFill>
                <a:srgbClr val="000000"/>
              </a:solidFill>
            </a:endParaRPr>
          </a:p>
          <a:p>
            <a:pPr eaLnBrk="0" hangingPunct="0"/>
            <a:r>
              <a:rPr lang="en-US" b="1" dirty="0" smtClean="0">
                <a:solidFill>
                  <a:srgbClr val="000000"/>
                </a:solidFill>
                <a:cs typeface="Times New Roman" pitchFamily="18" charset="0"/>
              </a:rPr>
              <a:t>Please do your part to keep Sinclair Inlet clean, for yourself and for future generations.</a:t>
            </a:r>
            <a:r>
              <a:rPr lang="en-US" dirty="0" smtClean="0">
                <a:solidFill>
                  <a:srgbClr val="000000"/>
                </a:solidFill>
                <a:cs typeface="Times New Roman" pitchFamily="18" charset="0"/>
              </a:rPr>
              <a:t> </a:t>
            </a:r>
            <a:endParaRPr lang="en-US" dirty="0" smtClean="0"/>
          </a:p>
          <a:p>
            <a:pPr marL="352369" indent="-352369">
              <a:buFontTx/>
              <a:buAutoNum type="arabicPeriod"/>
              <a:defRPr/>
            </a:pPr>
            <a:r>
              <a:rPr lang="en-US" b="1" dirty="0" smtClean="0">
                <a:solidFill>
                  <a:srgbClr val="0000FF"/>
                </a:solidFill>
                <a:latin typeface="Arial" pitchFamily="34" charset="0"/>
                <a:cs typeface="Arial" pitchFamily="34" charset="0"/>
              </a:rPr>
              <a:t>YARD CLEANUP: Remove debris to minimize loss into Sinclair Inlet or storm drains.  Do not use wet methods for cleaning without Code 106.32 approval.</a:t>
            </a:r>
          </a:p>
          <a:p>
            <a:pPr marL="352369" indent="-352369">
              <a:buFontTx/>
              <a:buAutoNum type="arabicPeriod"/>
              <a:defRPr/>
            </a:pPr>
            <a:r>
              <a:rPr lang="en-US" b="1" dirty="0" smtClean="0">
                <a:solidFill>
                  <a:srgbClr val="0000FF"/>
                </a:solidFill>
                <a:latin typeface="Arial" pitchFamily="34" charset="0"/>
                <a:cs typeface="Arial" pitchFamily="34" charset="0"/>
              </a:rPr>
              <a:t>Containers that hold OAS liquids shall  be stored with tight fitting lids and containers 55 gallons or greater shall be stored in secondary containment.</a:t>
            </a:r>
          </a:p>
          <a:p>
            <a:pPr marL="352369" indent="-352369">
              <a:buFontTx/>
              <a:buAutoNum type="arabicPeriod"/>
              <a:defRPr/>
            </a:pPr>
            <a:r>
              <a:rPr lang="en-US" b="1" dirty="0" smtClean="0">
                <a:solidFill>
                  <a:srgbClr val="0000FF"/>
                </a:solidFill>
                <a:latin typeface="Arial" pitchFamily="34" charset="0"/>
                <a:cs typeface="Arial" pitchFamily="34" charset="0"/>
              </a:rPr>
              <a:t>Cover/contain stockpiles of raw materials.  Cover sandblast grit, petroleum contaminated material, lead, brass, bronze, copper wire, and welding debris whether in bins or on pallets.</a:t>
            </a:r>
          </a:p>
          <a:p>
            <a:pPr marL="352369" indent="-352369" defTabSz="939651">
              <a:buFontTx/>
              <a:buAutoNum type="arabicPeriod"/>
              <a:defRPr/>
            </a:pPr>
            <a:r>
              <a:rPr lang="en-US" b="1" dirty="0" smtClean="0">
                <a:solidFill>
                  <a:srgbClr val="0000FF"/>
                </a:solidFill>
                <a:latin typeface="Arial" pitchFamily="34" charset="0"/>
                <a:cs typeface="Arial" pitchFamily="34" charset="0"/>
              </a:rPr>
              <a:t>Contain debris from activities that generate pollutants.  Perform spray painting inside enclosures.</a:t>
            </a:r>
          </a:p>
          <a:p>
            <a:pPr marL="352369" indent="-352369" defTabSz="939651">
              <a:buFontTx/>
              <a:buAutoNum type="arabicPeriod"/>
              <a:defRPr/>
            </a:pPr>
            <a:r>
              <a:rPr lang="en-US" b="1" dirty="0" smtClean="0">
                <a:solidFill>
                  <a:srgbClr val="0000FF"/>
                </a:solidFill>
                <a:latin typeface="Arial" pitchFamily="34" charset="0"/>
                <a:cs typeface="Arial" pitchFamily="34" charset="0"/>
              </a:rPr>
              <a:t>Use drip pans or secondary containments when transferring oil, fuel, solvent, industrial wastewater, or paint.  Immediately repair/replace or isolate leaking connections.</a:t>
            </a:r>
          </a:p>
          <a:p>
            <a:pPr marL="352369" indent="-352369" defTabSz="939651">
              <a:buFontTx/>
              <a:buAutoNum type="arabicPeriod"/>
              <a:defRPr/>
            </a:pPr>
            <a:r>
              <a:rPr lang="en-US" b="1" dirty="0" smtClean="0">
                <a:solidFill>
                  <a:srgbClr val="0000FF"/>
                </a:solidFill>
                <a:latin typeface="Arial" pitchFamily="34" charset="0"/>
                <a:cs typeface="Arial" pitchFamily="34" charset="0"/>
              </a:rPr>
              <a:t>Government vehicles must be checked for leaks before use.  Maintain vehicles in good condition, conduct routine maintenance and repair of vehicles in a building or other area out of way of storm water.</a:t>
            </a:r>
          </a:p>
          <a:p>
            <a:pPr marL="352369" indent="-352369" defTabSz="939651">
              <a:buFontTx/>
              <a:buAutoNum type="arabicPeriod"/>
              <a:defRPr/>
            </a:pPr>
            <a:r>
              <a:rPr lang="en-US" b="1" dirty="0" smtClean="0">
                <a:solidFill>
                  <a:srgbClr val="0000FF"/>
                </a:solidFill>
                <a:latin typeface="Arial" pitchFamily="34" charset="0"/>
                <a:cs typeface="Arial" pitchFamily="34" charset="0"/>
              </a:rPr>
              <a:t>Cover storm drains when loading/unloading liquids and fine granulated materials from trucks.</a:t>
            </a:r>
          </a:p>
          <a:p>
            <a:pPr marL="352369" indent="-352369" defTabSz="939651">
              <a:buFontTx/>
              <a:buAutoNum type="arabicPeriod"/>
              <a:defRPr/>
            </a:pPr>
            <a:r>
              <a:rPr lang="en-US" b="1" dirty="0" smtClean="0">
                <a:solidFill>
                  <a:srgbClr val="0000FF"/>
                </a:solidFill>
                <a:latin typeface="Arial" pitchFamily="34" charset="0"/>
                <a:cs typeface="Arial" pitchFamily="34" charset="0"/>
              </a:rPr>
              <a:t>Conduct all work over water in such a way to prevent pollutants from entering water.  Roller paint pans must have a secondary containment, spray painting must be contained, hand preparation such as scraping, needle gunning or wire brushing are allowed provided all debris is collected.  Power tool preparation producing dust or contaminated water must be fully contained.</a:t>
            </a:r>
          </a:p>
          <a:p>
            <a:pPr marL="352369" indent="-352369">
              <a:buFontTx/>
              <a:buAutoNum type="arabicPeriod"/>
              <a:defRPr/>
            </a:pPr>
            <a:r>
              <a:rPr lang="en-US" b="1" dirty="0" smtClean="0">
                <a:solidFill>
                  <a:srgbClr val="0000FF"/>
                </a:solidFill>
                <a:latin typeface="Arial" pitchFamily="34" charset="0"/>
                <a:cs typeface="Arial" pitchFamily="34" charset="0"/>
              </a:rPr>
              <a:t>Do not discharge anything into storm drains unless authorized by Code 106.32.</a:t>
            </a:r>
          </a:p>
          <a:p>
            <a:pPr marL="352369" indent="-352369">
              <a:buFontTx/>
              <a:buAutoNum type="arabicPeriod"/>
              <a:defRPr/>
            </a:pPr>
            <a:r>
              <a:rPr lang="en-US" b="1" dirty="0" smtClean="0">
                <a:solidFill>
                  <a:srgbClr val="0000FF"/>
                </a:solidFill>
                <a:latin typeface="Arial" pitchFamily="34" charset="0"/>
                <a:cs typeface="Arial" pitchFamily="34" charset="0"/>
              </a:rPr>
              <a:t>SHIPYARD &amp; DRY-DOCK CLEANUP- Clean trash, debris, and dirt from storage, work areas and catch basins to prevent it from washing into storm drains and surface water.  Use dry methods (e.g. sweep, shovel, or vacuum) do not hose down unless approved by Code 106.3.  Clean dry-dock at the end of the shift.</a:t>
            </a:r>
          </a:p>
          <a:p>
            <a:pPr marL="352369" indent="-352369">
              <a:buFontTx/>
              <a:buAutoNum type="arabicPeriod"/>
              <a:defRPr/>
            </a:pPr>
            <a:r>
              <a:rPr lang="en-US" b="1" dirty="0" smtClean="0">
                <a:solidFill>
                  <a:srgbClr val="0000FF"/>
                </a:solidFill>
                <a:latin typeface="Arial" pitchFamily="34" charset="0"/>
                <a:cs typeface="Arial" pitchFamily="34" charset="0"/>
              </a:rPr>
              <a:t>STORM SEWER CLEANING AND MAINTENANCE - Clean catch basins when the depth of deposits are equal to or greater than 1/3 the depth from the basin to the invert of the lowest pipe into or out of the basin.  Inspect catch basins to determine frequency of cleaning.  The Shop or Code responsible for the cleanliness of those assigned areas will accomplish those inspections.  The receiving Shop will be responsible for loading/unloading areas at building doors or loading docks.</a:t>
            </a:r>
          </a:p>
          <a:p>
            <a:endParaRPr lang="en-US" dirty="0"/>
          </a:p>
        </p:txBody>
      </p:sp>
      <p:sp>
        <p:nvSpPr>
          <p:cNvPr id="4" name="Slide Number Placeholder 3"/>
          <p:cNvSpPr>
            <a:spLocks noGrp="1"/>
          </p:cNvSpPr>
          <p:nvPr>
            <p:ph type="sldNum" sz="quarter" idx="10"/>
          </p:nvPr>
        </p:nvSpPr>
        <p:spPr/>
        <p:txBody>
          <a:bodyPr/>
          <a:lstStyle/>
          <a:p>
            <a:fld id="{C8A4D903-27CF-4D57-9B90-428FF426A73D}"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Ecology Eyes Over Puget Sound (EOPS) Photo</a:t>
            </a:r>
          </a:p>
          <a:p>
            <a:r>
              <a:rPr lang="en-US" dirty="0" smtClean="0"/>
              <a:t>http://www.ecy.wa.gov/programs/eap/mar_wat/surface.html</a:t>
            </a:r>
          </a:p>
          <a:p>
            <a:endParaRPr lang="en-US" dirty="0"/>
          </a:p>
        </p:txBody>
      </p:sp>
      <p:sp>
        <p:nvSpPr>
          <p:cNvPr id="4" name="Slide Number Placeholder 3"/>
          <p:cNvSpPr>
            <a:spLocks noGrp="1"/>
          </p:cNvSpPr>
          <p:nvPr>
            <p:ph type="sldNum" sz="quarter" idx="10"/>
          </p:nvPr>
        </p:nvSpPr>
        <p:spPr/>
        <p:txBody>
          <a:bodyPr/>
          <a:lstStyle/>
          <a:p>
            <a:pPr>
              <a:defRPr/>
            </a:pPr>
            <a:fld id="{57714D4A-BE87-45D2-8B4F-A564C929A2A1}" type="slidenum">
              <a:rPr lang="en-US" smtClean="0"/>
              <a:pPr>
                <a:defRPr/>
              </a:pPr>
              <a:t>10</a:t>
            </a:fld>
            <a:endParaRPr lang="en-US"/>
          </a:p>
        </p:txBody>
      </p:sp>
    </p:spTree>
    <p:extLst>
      <p:ext uri="{BB962C8B-B14F-4D97-AF65-F5344CB8AC3E}">
        <p14:creationId xmlns:p14="http://schemas.microsoft.com/office/powerpoint/2010/main" val="2047149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341534-4DBD-4BCE-BB9B-FF5D7BEC0C4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074A8E-F4B2-4B29-8300-880B3DEE963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9AB12-8313-4646-B88B-6A3A0E10936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Calibri" panose="020F0502020204030204" pitchFamily="34" charset="0"/>
                <a:cs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239000" y="6400800"/>
            <a:ext cx="1905000" cy="457200"/>
          </a:xfrm>
          <a:ln/>
        </p:spPr>
        <p:txBody>
          <a:bodyPr/>
          <a:lstStyle>
            <a:lvl1pPr>
              <a:defRPr sz="1600" b="1"/>
            </a:lvl1pPr>
          </a:lstStyle>
          <a:p>
            <a:pPr>
              <a:defRPr/>
            </a:pPr>
            <a:fld id="{6A9556E6-6272-452F-9D39-3507CBC7454B}"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9B8EC5-A473-435F-989A-656FE6999CE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4B9909-3EE6-4FD2-81FB-0645033905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62D294-889E-4131-B088-9644AC723CE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91E290-3E79-491C-ACA7-1A343CE2BE4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239000" y="6469040"/>
            <a:ext cx="1905000" cy="457200"/>
          </a:xfrm>
          <a:ln/>
        </p:spPr>
        <p:txBody>
          <a:bodyPr/>
          <a:lstStyle>
            <a:lvl1pPr>
              <a:defRPr/>
            </a:lvl1pPr>
          </a:lstStyle>
          <a:p>
            <a:pPr>
              <a:defRPr/>
            </a:pPr>
            <a:fld id="{5FCE6CA1-7B65-4BAF-93D4-4443A0EC853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8C4F16-7E3D-4A6D-B68C-B1C89BDB4A5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89B125-18FC-4331-8AFF-5C2AFEF407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EDB63E8-52C8-469A-86AC-6EDB30884F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2800" b="1">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3600" b="1">
          <a:solidFill>
            <a:schemeClr val="tx2"/>
          </a:solidFill>
          <a:latin typeface="Verdana" pitchFamily="34" charset="0"/>
          <a:cs typeface="Times New Roman" pitchFamily="18" charset="0"/>
        </a:defRPr>
      </a:lvl2pPr>
      <a:lvl3pPr algn="ctr" rtl="0" eaLnBrk="0" fontAlgn="base" hangingPunct="0">
        <a:spcBef>
          <a:spcPct val="0"/>
        </a:spcBef>
        <a:spcAft>
          <a:spcPct val="0"/>
        </a:spcAft>
        <a:defRPr sz="3600" b="1">
          <a:solidFill>
            <a:schemeClr val="tx2"/>
          </a:solidFill>
          <a:latin typeface="Verdana" pitchFamily="34" charset="0"/>
          <a:cs typeface="Times New Roman" pitchFamily="18" charset="0"/>
        </a:defRPr>
      </a:lvl3pPr>
      <a:lvl4pPr algn="ctr" rtl="0" eaLnBrk="0" fontAlgn="base" hangingPunct="0">
        <a:spcBef>
          <a:spcPct val="0"/>
        </a:spcBef>
        <a:spcAft>
          <a:spcPct val="0"/>
        </a:spcAft>
        <a:defRPr sz="3600" b="1">
          <a:solidFill>
            <a:schemeClr val="tx2"/>
          </a:solidFill>
          <a:latin typeface="Verdana" pitchFamily="34" charset="0"/>
          <a:cs typeface="Times New Roman" pitchFamily="18" charset="0"/>
        </a:defRPr>
      </a:lvl4pPr>
      <a:lvl5pPr algn="ctr" rtl="0" eaLnBrk="0" fontAlgn="base" hangingPunct="0">
        <a:spcBef>
          <a:spcPct val="0"/>
        </a:spcBef>
        <a:spcAft>
          <a:spcPct val="0"/>
        </a:spcAft>
        <a:defRPr sz="3600" b="1">
          <a:solidFill>
            <a:schemeClr val="tx2"/>
          </a:solidFill>
          <a:latin typeface="Verdana" pitchFamily="34" charset="0"/>
          <a:cs typeface="Times New Roman" pitchFamily="18" charset="0"/>
        </a:defRPr>
      </a:lvl5pPr>
      <a:lvl6pPr marL="457200" algn="ctr" rtl="0" fontAlgn="base">
        <a:spcBef>
          <a:spcPct val="0"/>
        </a:spcBef>
        <a:spcAft>
          <a:spcPct val="0"/>
        </a:spcAft>
        <a:defRPr sz="3600" b="1">
          <a:solidFill>
            <a:schemeClr val="tx2"/>
          </a:solidFill>
          <a:latin typeface="Verdana" pitchFamily="34" charset="0"/>
          <a:cs typeface="Times New Roman" pitchFamily="18" charset="0"/>
        </a:defRPr>
      </a:lvl6pPr>
      <a:lvl7pPr marL="914400" algn="ctr" rtl="0" fontAlgn="base">
        <a:spcBef>
          <a:spcPct val="0"/>
        </a:spcBef>
        <a:spcAft>
          <a:spcPct val="0"/>
        </a:spcAft>
        <a:defRPr sz="3600" b="1">
          <a:solidFill>
            <a:schemeClr val="tx2"/>
          </a:solidFill>
          <a:latin typeface="Verdana" pitchFamily="34" charset="0"/>
          <a:cs typeface="Times New Roman" pitchFamily="18" charset="0"/>
        </a:defRPr>
      </a:lvl7pPr>
      <a:lvl8pPr marL="1371600" algn="ctr" rtl="0" fontAlgn="base">
        <a:spcBef>
          <a:spcPct val="0"/>
        </a:spcBef>
        <a:spcAft>
          <a:spcPct val="0"/>
        </a:spcAft>
        <a:defRPr sz="3600" b="1">
          <a:solidFill>
            <a:schemeClr val="tx2"/>
          </a:solidFill>
          <a:latin typeface="Verdana" pitchFamily="34" charset="0"/>
          <a:cs typeface="Times New Roman" pitchFamily="18" charset="0"/>
        </a:defRPr>
      </a:lvl8pPr>
      <a:lvl9pPr marL="1828800" algn="ctr" rtl="0" fontAlgn="base">
        <a:spcBef>
          <a:spcPct val="0"/>
        </a:spcBef>
        <a:spcAft>
          <a:spcPct val="0"/>
        </a:spcAft>
        <a:defRPr sz="3600" b="1">
          <a:solidFill>
            <a:schemeClr val="tx2"/>
          </a:solidFill>
          <a:latin typeface="Verdana" pitchFamily="34" charset="0"/>
          <a:cs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hyperlink" Target="https://upload.wikimedia.org/wikipedia/commons/f/f4/Strongylocentrotus_purpuratus_1.jpg" TargetMode="External"/><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hyperlink" Target="https://marinelife.noaa.gov/media_lib/preview.aspx?ID=5831&amp;p=im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efsc.noaa.gov/rcb/photogallery/preview/blue-mussel-larvae.jpg" TargetMode="External"/><Relationship Id="rId11" Type="http://schemas.openxmlformats.org/officeDocument/2006/relationships/image" Target="../media/image55.png"/><Relationship Id="rId5" Type="http://schemas.openxmlformats.org/officeDocument/2006/relationships/hyperlink" Target="https://upload.wikimedia.org/wikipedia/commons/9/9b/Mysis_relicta..jpg" TargetMode="External"/><Relationship Id="rId10" Type="http://schemas.openxmlformats.org/officeDocument/2006/relationships/image" Target="../media/image54.png"/><Relationship Id="rId4" Type="http://schemas.openxmlformats.org/officeDocument/2006/relationships/image" Target="../media/image52.png"/><Relationship Id="rId9" Type="http://schemas.openxmlformats.org/officeDocument/2006/relationships/hyperlink" Target="http://greenfleet.dodlive.mil/files/2011/07/Fall11_Biosensor_Toxicity_Screening.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control" Target="../activeX/activeX7.xml"/><Relationship Id="rId13" Type="http://schemas.openxmlformats.org/officeDocument/2006/relationships/control" Target="../activeX/activeX12.xml"/><Relationship Id="rId18" Type="http://schemas.openxmlformats.org/officeDocument/2006/relationships/image" Target="../media/image26.jpeg"/><Relationship Id="rId26" Type="http://schemas.openxmlformats.org/officeDocument/2006/relationships/image" Target="../media/image33.wmf"/><Relationship Id="rId3" Type="http://schemas.openxmlformats.org/officeDocument/2006/relationships/control" Target="../activeX/activeX2.xml"/><Relationship Id="rId21" Type="http://schemas.openxmlformats.org/officeDocument/2006/relationships/image" Target="../media/image28.jpeg"/><Relationship Id="rId34" Type="http://schemas.openxmlformats.org/officeDocument/2006/relationships/image" Target="../media/image41.wmf"/><Relationship Id="rId7" Type="http://schemas.openxmlformats.org/officeDocument/2006/relationships/control" Target="../activeX/activeX6.xml"/><Relationship Id="rId12" Type="http://schemas.openxmlformats.org/officeDocument/2006/relationships/control" Target="../activeX/activeX11.xml"/><Relationship Id="rId17" Type="http://schemas.openxmlformats.org/officeDocument/2006/relationships/notesSlide" Target="../notesSlides/notesSlide8.xml"/><Relationship Id="rId25" Type="http://schemas.openxmlformats.org/officeDocument/2006/relationships/image" Target="../media/image32.wmf"/><Relationship Id="rId33" Type="http://schemas.openxmlformats.org/officeDocument/2006/relationships/image" Target="../media/image40.wmf"/><Relationship Id="rId2" Type="http://schemas.openxmlformats.org/officeDocument/2006/relationships/control" Target="../activeX/activeX1.xml"/><Relationship Id="rId16" Type="http://schemas.openxmlformats.org/officeDocument/2006/relationships/slideLayout" Target="../slideLayouts/slideLayout7.xml"/><Relationship Id="rId20" Type="http://schemas.openxmlformats.org/officeDocument/2006/relationships/slide" Target="slide1.xml"/><Relationship Id="rId29" Type="http://schemas.openxmlformats.org/officeDocument/2006/relationships/image" Target="../media/image36.wmf"/><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control" Target="../activeX/activeX10.xml"/><Relationship Id="rId24" Type="http://schemas.openxmlformats.org/officeDocument/2006/relationships/image" Target="../media/image31.wmf"/><Relationship Id="rId32" Type="http://schemas.openxmlformats.org/officeDocument/2006/relationships/image" Target="../media/image39.wmf"/><Relationship Id="rId5" Type="http://schemas.openxmlformats.org/officeDocument/2006/relationships/control" Target="../activeX/activeX4.xml"/><Relationship Id="rId15" Type="http://schemas.openxmlformats.org/officeDocument/2006/relationships/control" Target="../activeX/activeX14.xml"/><Relationship Id="rId23" Type="http://schemas.openxmlformats.org/officeDocument/2006/relationships/image" Target="../media/image30.wmf"/><Relationship Id="rId28" Type="http://schemas.openxmlformats.org/officeDocument/2006/relationships/image" Target="../media/image35.wmf"/><Relationship Id="rId10" Type="http://schemas.openxmlformats.org/officeDocument/2006/relationships/control" Target="../activeX/activeX9.xml"/><Relationship Id="rId19" Type="http://schemas.openxmlformats.org/officeDocument/2006/relationships/image" Target="../media/image27.jpeg"/><Relationship Id="rId31" Type="http://schemas.openxmlformats.org/officeDocument/2006/relationships/image" Target="../media/image38.wmf"/><Relationship Id="rId4" Type="http://schemas.openxmlformats.org/officeDocument/2006/relationships/control" Target="../activeX/activeX3.xml"/><Relationship Id="rId9" Type="http://schemas.openxmlformats.org/officeDocument/2006/relationships/control" Target="../activeX/activeX8.xml"/><Relationship Id="rId14" Type="http://schemas.openxmlformats.org/officeDocument/2006/relationships/control" Target="../activeX/activeX13.xml"/><Relationship Id="rId22" Type="http://schemas.openxmlformats.org/officeDocument/2006/relationships/image" Target="../media/image29.wmf"/><Relationship Id="rId27" Type="http://schemas.openxmlformats.org/officeDocument/2006/relationships/image" Target="../media/image34.wmf"/><Relationship Id="rId30" Type="http://schemas.openxmlformats.org/officeDocument/2006/relationships/image" Target="../media/image37.wmf"/><Relationship Id="rId35" Type="http://schemas.openxmlformats.org/officeDocument/2006/relationships/image" Target="../media/image4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VC-591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 name="Title 16"/>
          <p:cNvSpPr>
            <a:spLocks noGrp="1"/>
          </p:cNvSpPr>
          <p:nvPr>
            <p:ph type="title"/>
          </p:nvPr>
        </p:nvSpPr>
        <p:spPr>
          <a:xfrm>
            <a:off x="0" y="627799"/>
            <a:ext cx="9048467" cy="2402003"/>
          </a:xfrm>
        </p:spPr>
        <p:txBody>
          <a:bodyPr/>
          <a:lstStyle/>
          <a:p>
            <a:pPr algn="l"/>
            <a:r>
              <a:rPr lang="en-US" dirty="0" smtClean="0">
                <a:latin typeface="Verdana" pitchFamily="34" charset="0"/>
              </a:rPr>
              <a:t>Ambient monitoring to inform the protection of </a:t>
            </a:r>
            <a:r>
              <a:rPr lang="en-US" dirty="0">
                <a:latin typeface="Verdana" pitchFamily="34" charset="0"/>
              </a:rPr>
              <a:t>b</a:t>
            </a:r>
            <a:r>
              <a:rPr lang="en-US" dirty="0" smtClean="0">
                <a:latin typeface="Verdana" pitchFamily="34" charset="0"/>
              </a:rPr>
              <a:t>eneficial </a:t>
            </a:r>
            <a:r>
              <a:rPr lang="en-US" dirty="0">
                <a:latin typeface="Verdana" pitchFamily="34" charset="0"/>
              </a:rPr>
              <a:t>u</a:t>
            </a:r>
            <a:r>
              <a:rPr lang="en-US" dirty="0" smtClean="0">
                <a:latin typeface="Verdana" pitchFamily="34" charset="0"/>
              </a:rPr>
              <a:t>ses and achieve water quality goals in </a:t>
            </a:r>
            <a:r>
              <a:rPr lang="en-US" dirty="0">
                <a:latin typeface="Verdana" pitchFamily="34" charset="0"/>
              </a:rPr>
              <a:t>Sinclair and Dyes Inlets, Puget Sound, WA </a:t>
            </a:r>
            <a:br>
              <a:rPr lang="en-US" dirty="0">
                <a:latin typeface="Verdana" pitchFamily="34" charset="0"/>
              </a:rPr>
            </a:br>
            <a:r>
              <a:rPr lang="en-US" sz="800" b="0" i="1" dirty="0" smtClean="0">
                <a:latin typeface="Verdana" pitchFamily="34" charset="0"/>
              </a:rPr>
              <a:t/>
            </a:r>
            <a:br>
              <a:rPr lang="en-US" sz="800" b="0" i="1" dirty="0" smtClean="0">
                <a:latin typeface="Verdana" pitchFamily="34" charset="0"/>
              </a:rPr>
            </a:br>
            <a:r>
              <a:rPr lang="en-US" sz="1600" dirty="0" smtClean="0">
                <a:latin typeface="Verdana" pitchFamily="34" charset="0"/>
              </a:rPr>
              <a:t>Salish Sea Ecosystems Conference SSE3-260,  Seattle, WA</a:t>
            </a:r>
            <a:br>
              <a:rPr lang="en-US" sz="1600" dirty="0" smtClean="0">
                <a:latin typeface="Verdana" pitchFamily="34" charset="0"/>
              </a:rPr>
            </a:br>
            <a:r>
              <a:rPr lang="en-US" sz="800" dirty="0" smtClean="0">
                <a:latin typeface="Verdana" pitchFamily="34" charset="0"/>
              </a:rPr>
              <a:t>    </a:t>
            </a:r>
            <a:r>
              <a:rPr lang="en-US" sz="1600" dirty="0">
                <a:latin typeface="Verdana" pitchFamily="34" charset="0"/>
              </a:rPr>
              <a:t/>
            </a:r>
            <a:br>
              <a:rPr lang="en-US" sz="1600" dirty="0">
                <a:latin typeface="Verdana" pitchFamily="34" charset="0"/>
              </a:rPr>
            </a:br>
            <a:r>
              <a:rPr lang="en-US" sz="1600" i="1" dirty="0">
                <a:latin typeface="Verdana" pitchFamily="34" charset="0"/>
              </a:rPr>
              <a:t>R. K. </a:t>
            </a:r>
            <a:r>
              <a:rPr lang="en-US" sz="1600" i="1" dirty="0" smtClean="0">
                <a:latin typeface="Verdana" pitchFamily="34" charset="0"/>
              </a:rPr>
              <a:t>Johnston</a:t>
            </a:r>
            <a:r>
              <a:rPr lang="en-US" sz="1600" i="1" baseline="30000" dirty="0" smtClean="0">
                <a:latin typeface="Verdana" pitchFamily="34" charset="0"/>
              </a:rPr>
              <a:t>1</a:t>
            </a:r>
            <a:r>
              <a:rPr lang="en-US" sz="1600" i="1" dirty="0" smtClean="0">
                <a:latin typeface="Verdana" pitchFamily="34" charset="0"/>
              </a:rPr>
              <a:t>, </a:t>
            </a:r>
            <a:r>
              <a:rPr lang="en-US" sz="1600" i="1" dirty="0">
                <a:latin typeface="Verdana" pitchFamily="34" charset="0"/>
              </a:rPr>
              <a:t>M. J. </a:t>
            </a:r>
            <a:r>
              <a:rPr lang="en-US" sz="1600" i="1" dirty="0" smtClean="0">
                <a:latin typeface="Verdana" pitchFamily="34" charset="0"/>
              </a:rPr>
              <a:t>Aylward</a:t>
            </a:r>
            <a:r>
              <a:rPr lang="en-US" sz="1600" i="1" baseline="30000" dirty="0" smtClean="0">
                <a:latin typeface="Verdana" pitchFamily="34" charset="0"/>
              </a:rPr>
              <a:t>2</a:t>
            </a:r>
            <a:r>
              <a:rPr lang="en-US" sz="1600" i="1" dirty="0" smtClean="0">
                <a:latin typeface="Verdana" pitchFamily="34" charset="0"/>
              </a:rPr>
              <a:t>, G</a:t>
            </a:r>
            <a:r>
              <a:rPr lang="en-US" sz="1600" i="1" dirty="0">
                <a:latin typeface="Verdana" pitchFamily="34" charset="0"/>
              </a:rPr>
              <a:t>. H. </a:t>
            </a:r>
            <a:r>
              <a:rPr lang="en-US" sz="1600" i="1" dirty="0" smtClean="0">
                <a:latin typeface="Verdana" pitchFamily="34" charset="0"/>
              </a:rPr>
              <a:t>Rosen</a:t>
            </a:r>
            <a:r>
              <a:rPr lang="en-US" sz="1600" i="1" baseline="30000" dirty="0">
                <a:latin typeface="Verdana" pitchFamily="34" charset="0"/>
              </a:rPr>
              <a:t>1</a:t>
            </a:r>
            <a:r>
              <a:rPr lang="en-US" sz="1600" i="1" dirty="0" smtClean="0">
                <a:latin typeface="Verdana" pitchFamily="34" charset="0"/>
              </a:rPr>
              <a:t>, </a:t>
            </a:r>
            <a:r>
              <a:rPr lang="en-US" sz="1600" i="1" dirty="0">
                <a:latin typeface="Verdana" pitchFamily="34" charset="0"/>
              </a:rPr>
              <a:t>M. </a:t>
            </a:r>
            <a:r>
              <a:rPr lang="en-US" sz="1600" i="1" dirty="0" smtClean="0">
                <a:latin typeface="Verdana" pitchFamily="34" charset="0"/>
              </a:rPr>
              <a:t>Colvin</a:t>
            </a:r>
            <a:r>
              <a:rPr lang="en-US" sz="1600" i="1" baseline="30000" dirty="0">
                <a:latin typeface="Verdana" pitchFamily="34" charset="0"/>
              </a:rPr>
              <a:t>1</a:t>
            </a:r>
            <a:r>
              <a:rPr lang="en-US" sz="1600" i="1" dirty="0" smtClean="0">
                <a:latin typeface="Verdana" pitchFamily="34" charset="0"/>
              </a:rPr>
              <a:t>, </a:t>
            </a:r>
            <a:r>
              <a:rPr lang="en-US" sz="1600" i="1" dirty="0">
                <a:latin typeface="Verdana" pitchFamily="34" charset="0"/>
              </a:rPr>
              <a:t>J. M. </a:t>
            </a:r>
            <a:r>
              <a:rPr lang="en-US" sz="1600" i="1" dirty="0" smtClean="0">
                <a:latin typeface="Verdana" pitchFamily="34" charset="0"/>
              </a:rPr>
              <a:t>Brandenberger</a:t>
            </a:r>
            <a:r>
              <a:rPr lang="en-US" sz="1600" i="1" baseline="30000" dirty="0" smtClean="0">
                <a:latin typeface="Verdana" pitchFamily="34" charset="0"/>
              </a:rPr>
              <a:t>3</a:t>
            </a:r>
            <a:r>
              <a:rPr lang="en-US" sz="1600" i="1" dirty="0" smtClean="0">
                <a:latin typeface="Verdana" pitchFamily="34" charset="0"/>
              </a:rPr>
              <a:t>, </a:t>
            </a:r>
            <a:r>
              <a:rPr lang="en-US" sz="1600" i="1" dirty="0">
                <a:latin typeface="Verdana" pitchFamily="34" charset="0"/>
              </a:rPr>
              <a:t>J. E. </a:t>
            </a:r>
            <a:r>
              <a:rPr lang="en-US" sz="1600" i="1" dirty="0" smtClean="0">
                <a:latin typeface="Verdana" pitchFamily="34" charset="0"/>
              </a:rPr>
              <a:t>Strivens</a:t>
            </a:r>
            <a:r>
              <a:rPr lang="en-US" sz="1600" i="1" baseline="30000" dirty="0" smtClean="0">
                <a:latin typeface="Verdana" pitchFamily="34" charset="0"/>
              </a:rPr>
              <a:t>3</a:t>
            </a:r>
            <a:r>
              <a:rPr lang="en-US" sz="1600" i="1" dirty="0" smtClean="0">
                <a:latin typeface="Verdana" pitchFamily="34" charset="0"/>
              </a:rPr>
              <a:t>, </a:t>
            </a:r>
            <a:r>
              <a:rPr lang="en-US" sz="1600" i="1" dirty="0">
                <a:latin typeface="Verdana" pitchFamily="34" charset="0"/>
              </a:rPr>
              <a:t>N. J. </a:t>
            </a:r>
            <a:r>
              <a:rPr lang="en-US" sz="1600" i="1" dirty="0" smtClean="0">
                <a:latin typeface="Verdana" pitchFamily="34" charset="0"/>
              </a:rPr>
              <a:t>Schlafer</a:t>
            </a:r>
            <a:r>
              <a:rPr lang="en-US" sz="1600" i="1" baseline="30000" dirty="0" smtClean="0">
                <a:latin typeface="Verdana" pitchFamily="34" charset="0"/>
              </a:rPr>
              <a:t>3</a:t>
            </a:r>
            <a:r>
              <a:rPr lang="en-US" sz="1600" i="1" dirty="0" smtClean="0">
                <a:latin typeface="Verdana" pitchFamily="34" charset="0"/>
              </a:rPr>
              <a:t>, </a:t>
            </a:r>
            <a:r>
              <a:rPr lang="en-US" sz="1600" i="1" dirty="0">
                <a:latin typeface="Verdana" pitchFamily="34" charset="0"/>
              </a:rPr>
              <a:t>and </a:t>
            </a:r>
            <a:r>
              <a:rPr lang="en-US" sz="1600" i="1" dirty="0" smtClean="0">
                <a:latin typeface="Verdana" pitchFamily="34" charset="0"/>
              </a:rPr>
              <a:t>P. Caswell</a:t>
            </a:r>
            <a:r>
              <a:rPr lang="en-US" sz="1600" i="1" baseline="30000" dirty="0" smtClean="0">
                <a:latin typeface="Verdana" pitchFamily="34" charset="0"/>
              </a:rPr>
              <a:t>2</a:t>
            </a:r>
            <a:br>
              <a:rPr lang="en-US" sz="1600" i="1" baseline="30000" dirty="0" smtClean="0">
                <a:latin typeface="Verdana" pitchFamily="34" charset="0"/>
              </a:rPr>
            </a:br>
            <a:r>
              <a:rPr lang="en-US" sz="1600" b="0" dirty="0" smtClean="0">
                <a:latin typeface="Verdana" pitchFamily="34" charset="0"/>
              </a:rPr>
              <a:t>1. US Navy Space and Naval Warfare Systems Center Pacific</a:t>
            </a:r>
            <a:br>
              <a:rPr lang="en-US" sz="1600" b="0" dirty="0" smtClean="0">
                <a:latin typeface="Verdana" pitchFamily="34" charset="0"/>
              </a:rPr>
            </a:br>
            <a:r>
              <a:rPr lang="en-US" sz="1600" b="0" dirty="0" smtClean="0">
                <a:latin typeface="Verdana" pitchFamily="34" charset="0"/>
              </a:rPr>
              <a:t>2. US Navy Puget Sound Naval Shipyard &amp; Intermediate Maintenance Facility</a:t>
            </a:r>
            <a:br>
              <a:rPr lang="en-US" sz="1600" b="0" dirty="0" smtClean="0">
                <a:latin typeface="Verdana" pitchFamily="34" charset="0"/>
              </a:rPr>
            </a:br>
            <a:r>
              <a:rPr lang="en-US" sz="1600" b="0" dirty="0" smtClean="0">
                <a:latin typeface="Verdana" pitchFamily="34" charset="0"/>
              </a:rPr>
              <a:t>3. Pacific Northwest National Laboratory</a:t>
            </a:r>
            <a:r>
              <a:rPr lang="en-US" sz="1600" dirty="0">
                <a:latin typeface="Verdana" pitchFamily="34" charset="0"/>
              </a:rPr>
              <a:t/>
            </a:r>
            <a:br>
              <a:rPr lang="en-US" sz="1600" dirty="0">
                <a:latin typeface="Verdana" pitchFamily="34" charset="0"/>
              </a:rPr>
            </a:br>
            <a:endParaRPr lang="en-US" sz="2400" dirty="0"/>
          </a:p>
        </p:txBody>
      </p:sp>
      <p:sp>
        <p:nvSpPr>
          <p:cNvPr id="18" name="Content Placeholder 17"/>
          <p:cNvSpPr>
            <a:spLocks noGrp="1"/>
          </p:cNvSpPr>
          <p:nvPr>
            <p:ph idx="1"/>
          </p:nvPr>
        </p:nvSpPr>
        <p:spPr>
          <a:xfrm>
            <a:off x="685800" y="3625189"/>
            <a:ext cx="7772400" cy="2797791"/>
          </a:xfrm>
        </p:spPr>
        <p:txBody>
          <a:bodyPr/>
          <a:lstStyle/>
          <a:p>
            <a:pPr algn="ctr">
              <a:buNone/>
            </a:pPr>
            <a:r>
              <a:rPr lang="en-US" sz="2400" b="1" dirty="0" smtClean="0">
                <a:solidFill>
                  <a:schemeClr val="bg1"/>
                </a:solidFill>
              </a:rPr>
              <a:t>Outline of Talk</a:t>
            </a:r>
          </a:p>
          <a:p>
            <a:pPr>
              <a:spcBef>
                <a:spcPts val="0"/>
              </a:spcBef>
              <a:buNone/>
            </a:pPr>
            <a:r>
              <a:rPr lang="en-US" sz="2400" b="1" dirty="0" smtClean="0">
                <a:solidFill>
                  <a:schemeClr val="bg1"/>
                </a:solidFill>
              </a:rPr>
              <a:t>Bottom Line</a:t>
            </a:r>
          </a:p>
          <a:p>
            <a:pPr>
              <a:spcBef>
                <a:spcPts val="0"/>
              </a:spcBef>
              <a:buNone/>
            </a:pPr>
            <a:r>
              <a:rPr lang="en-US" sz="2400" b="1" dirty="0" smtClean="0">
                <a:solidFill>
                  <a:schemeClr val="bg1"/>
                </a:solidFill>
              </a:rPr>
              <a:t>Background</a:t>
            </a:r>
          </a:p>
          <a:p>
            <a:pPr>
              <a:spcBef>
                <a:spcPts val="0"/>
              </a:spcBef>
              <a:buNone/>
            </a:pPr>
            <a:r>
              <a:rPr lang="en-US" sz="2400" b="1" dirty="0" smtClean="0">
                <a:solidFill>
                  <a:schemeClr val="bg1"/>
                </a:solidFill>
              </a:rPr>
              <a:t>Partnering on the Watershed Scale</a:t>
            </a:r>
          </a:p>
          <a:p>
            <a:pPr>
              <a:spcBef>
                <a:spcPts val="0"/>
              </a:spcBef>
              <a:buNone/>
            </a:pPr>
            <a:r>
              <a:rPr lang="en-US" b="1" dirty="0" smtClean="0">
                <a:solidFill>
                  <a:schemeClr val="bg1"/>
                </a:solidFill>
              </a:rPr>
              <a:t>Improved Monitoring to Achieve Water Quality Goals</a:t>
            </a:r>
          </a:p>
          <a:p>
            <a:pPr lvl="1">
              <a:spcBef>
                <a:spcPts val="0"/>
              </a:spcBef>
              <a:buNone/>
            </a:pPr>
            <a:r>
              <a:rPr lang="en-US" b="1" dirty="0" smtClean="0">
                <a:solidFill>
                  <a:schemeClr val="bg1"/>
                </a:solidFill>
              </a:rPr>
              <a:t>Ambient Monitoring and Toxicity Assessment</a:t>
            </a:r>
          </a:p>
          <a:p>
            <a:pPr lvl="1">
              <a:spcBef>
                <a:spcPts val="0"/>
              </a:spcBef>
              <a:buNone/>
            </a:pPr>
            <a:r>
              <a:rPr lang="en-US" b="1" dirty="0" smtClean="0">
                <a:solidFill>
                  <a:schemeClr val="bg1"/>
                </a:solidFill>
              </a:rPr>
              <a:t>Mussel Watch</a:t>
            </a:r>
            <a:endParaRPr lang="en-US" b="1" dirty="0">
              <a:solidFill>
                <a:schemeClr val="bg1"/>
              </a:solidFill>
            </a:endParaRPr>
          </a:p>
          <a:p>
            <a:pPr>
              <a:spcBef>
                <a:spcPts val="0"/>
              </a:spcBef>
              <a:buNone/>
            </a:pPr>
            <a:r>
              <a:rPr lang="en-US" b="1" dirty="0" smtClean="0">
                <a:solidFill>
                  <a:schemeClr val="bg1"/>
                </a:solidFill>
              </a:rPr>
              <a:t>Conclusions</a:t>
            </a:r>
          </a:p>
        </p:txBody>
      </p:sp>
      <p:sp>
        <p:nvSpPr>
          <p:cNvPr id="2" name="Slide Number Placeholder 1"/>
          <p:cNvSpPr>
            <a:spLocks noGrp="1"/>
          </p:cNvSpPr>
          <p:nvPr>
            <p:ph type="sldNum" sz="quarter" idx="12"/>
          </p:nvPr>
        </p:nvSpPr>
        <p:spPr/>
        <p:txBody>
          <a:bodyPr/>
          <a:lstStyle/>
          <a:p>
            <a:pPr>
              <a:defRPr/>
            </a:pPr>
            <a:fld id="{6A9556E6-6272-452F-9D39-3507CBC7454B}" type="slidenum">
              <a:rPr lang="en-US" smtClean="0"/>
              <a:pPr>
                <a:defRPr/>
              </a:pPr>
              <a:t>1</a:t>
            </a:fld>
            <a:endParaRPr lang="en-US"/>
          </a:p>
        </p:txBody>
      </p:sp>
      <p:sp>
        <p:nvSpPr>
          <p:cNvPr id="3" name="TextBox 2"/>
          <p:cNvSpPr txBox="1"/>
          <p:nvPr/>
        </p:nvSpPr>
        <p:spPr>
          <a:xfrm>
            <a:off x="4012443" y="6107373"/>
            <a:ext cx="5117911" cy="738664"/>
          </a:xfrm>
          <a:prstGeom prst="rect">
            <a:avLst/>
          </a:prstGeom>
          <a:solidFill>
            <a:schemeClr val="tx1"/>
          </a:solidFill>
        </p:spPr>
        <p:txBody>
          <a:bodyPr wrap="square" rtlCol="0">
            <a:spAutoFit/>
          </a:bodyPr>
          <a:lstStyle/>
          <a:p>
            <a:r>
              <a:rPr lang="en-US" sz="1400" dirty="0">
                <a:solidFill>
                  <a:srgbClr val="FFFF00"/>
                </a:solidFill>
                <a:latin typeface="Calibri" panose="020F0502020204030204" pitchFamily="34" charset="0"/>
                <a:cs typeface="Calibri" panose="020F0502020204030204" pitchFamily="34" charset="0"/>
              </a:rPr>
              <a:t>This presentation reflects the personal views of the </a:t>
            </a:r>
            <a:r>
              <a:rPr lang="en-US" sz="1400" dirty="0" smtClean="0">
                <a:solidFill>
                  <a:srgbClr val="FFFF00"/>
                </a:solidFill>
                <a:latin typeface="Calibri" panose="020F0502020204030204" pitchFamily="34" charset="0"/>
                <a:cs typeface="Calibri" panose="020F0502020204030204" pitchFamily="34" charset="0"/>
              </a:rPr>
              <a:t>authors </a:t>
            </a:r>
            <a:r>
              <a:rPr lang="en-US" sz="1400" dirty="0">
                <a:solidFill>
                  <a:srgbClr val="FFFF00"/>
                </a:solidFill>
                <a:latin typeface="Calibri" panose="020F0502020204030204" pitchFamily="34" charset="0"/>
                <a:cs typeface="Calibri" panose="020F0502020204030204" pitchFamily="34" charset="0"/>
              </a:rPr>
              <a:t>and does not suggest </a:t>
            </a:r>
            <a:r>
              <a:rPr lang="en-US" sz="1400" dirty="0" smtClean="0">
                <a:solidFill>
                  <a:srgbClr val="FFFF00"/>
                </a:solidFill>
                <a:latin typeface="Calibri" panose="020F0502020204030204" pitchFamily="34" charset="0"/>
                <a:cs typeface="Calibri" panose="020F0502020204030204" pitchFamily="34" charset="0"/>
              </a:rPr>
              <a:t>or reflect </a:t>
            </a:r>
            <a:r>
              <a:rPr lang="en-US" sz="1400" dirty="0">
                <a:solidFill>
                  <a:srgbClr val="FFFF00"/>
                </a:solidFill>
                <a:latin typeface="Calibri" panose="020F0502020204030204" pitchFamily="34" charset="0"/>
                <a:cs typeface="Calibri" panose="020F0502020204030204" pitchFamily="34" charset="0"/>
              </a:rPr>
              <a:t>the official policy, practices, programs, or doctrine of the U.S. Navy or </a:t>
            </a:r>
            <a:r>
              <a:rPr lang="en-US" sz="1400" dirty="0" smtClean="0">
                <a:solidFill>
                  <a:srgbClr val="FFFF00"/>
                </a:solidFill>
                <a:latin typeface="Calibri" panose="020F0502020204030204" pitchFamily="34" charset="0"/>
                <a:cs typeface="Calibri" panose="020F0502020204030204" pitchFamily="34" charset="0"/>
              </a:rPr>
              <a:t>any  other </a:t>
            </a:r>
            <a:r>
              <a:rPr lang="en-US" sz="1400" dirty="0">
                <a:solidFill>
                  <a:srgbClr val="FFFF00"/>
                </a:solidFill>
                <a:latin typeface="Calibri" panose="020F0502020204030204" pitchFamily="34" charset="0"/>
                <a:cs typeface="Calibri" panose="020F0502020204030204" pitchFamily="34" charset="0"/>
              </a:rPr>
              <a:t>governmental agency.</a:t>
            </a:r>
          </a:p>
        </p:txBody>
      </p:sp>
    </p:spTree>
    <p:extLst>
      <p:ext uri="{BB962C8B-B14F-4D97-AF65-F5344CB8AC3E}">
        <p14:creationId xmlns:p14="http://schemas.microsoft.com/office/powerpoint/2010/main" val="192837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r>
              <a:rPr lang="en-US" dirty="0" smtClean="0"/>
              <a:t>Eyes over</a:t>
            </a:r>
            <a:r>
              <a:rPr lang="en-US" baseline="0" dirty="0" smtClean="0"/>
              <a:t> Puget Sound</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47" y="-304800"/>
            <a:ext cx="13303943" cy="8858153"/>
          </a:xfrm>
          <a:prstGeom prst="rect">
            <a:avLst/>
          </a:prstGeom>
        </p:spPr>
      </p:pic>
      <p:sp>
        <p:nvSpPr>
          <p:cNvPr id="3" name="TextBox 2"/>
          <p:cNvSpPr txBox="1"/>
          <p:nvPr/>
        </p:nvSpPr>
        <p:spPr>
          <a:xfrm>
            <a:off x="990600" y="152400"/>
            <a:ext cx="3767763" cy="1138773"/>
          </a:xfrm>
          <a:prstGeom prst="rect">
            <a:avLst/>
          </a:prstGeom>
          <a:solidFill>
            <a:schemeClr val="bg1"/>
          </a:solidFill>
        </p:spPr>
        <p:txBody>
          <a:bodyPr wrap="none" rtlCol="0">
            <a:spAutoFit/>
          </a:bodyPr>
          <a:lstStyle/>
          <a:p>
            <a:r>
              <a:rPr lang="en-US" dirty="0" smtClean="0">
                <a:latin typeface="+mn-lt"/>
              </a:rPr>
              <a:t>Eyes over Puget Sound</a:t>
            </a:r>
          </a:p>
          <a:p>
            <a:r>
              <a:rPr lang="en-US" dirty="0" smtClean="0">
                <a:latin typeface="+mn-lt"/>
              </a:rPr>
              <a:t>9/11/2013</a:t>
            </a:r>
          </a:p>
          <a:p>
            <a:r>
              <a:rPr lang="en-US" sz="1800" dirty="0" smtClean="0">
                <a:latin typeface="+mn-lt"/>
              </a:rPr>
              <a:t>(WA Dept. of Ecology)</a:t>
            </a:r>
            <a:endParaRPr lang="en-US" sz="1800" dirty="0">
              <a:latin typeface="+mn-lt"/>
            </a:endParaRPr>
          </a:p>
        </p:txBody>
      </p:sp>
      <p:sp>
        <p:nvSpPr>
          <p:cNvPr id="4" name="Rectangle 5"/>
          <p:cNvSpPr txBox="1">
            <a:spLocks noChangeArrowheads="1"/>
          </p:cNvSpPr>
          <p:nvPr/>
        </p:nvSpPr>
        <p:spPr>
          <a:xfrm>
            <a:off x="393700" y="6276974"/>
            <a:ext cx="8750300" cy="40957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80000"/>
              </a:lnSpc>
              <a:buFont typeface="Arial" pitchFamily="34" charset="0"/>
              <a:buNone/>
            </a:pPr>
            <a:r>
              <a:rPr lang="en-US" sz="2400" b="1" i="1" dirty="0" smtClean="0">
                <a:solidFill>
                  <a:srgbClr val="008000"/>
                </a:solidFill>
              </a:rPr>
              <a:t>Continuous Process Improvement Is Working!</a:t>
            </a:r>
            <a:endParaRPr lang="en-US" sz="2400" dirty="0" smtClean="0">
              <a:solidFill>
                <a:srgbClr val="008000"/>
              </a:solidFill>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5FCE6CA1-7B65-4BAF-93D4-4443A0EC8539}" type="slidenum">
              <a:rPr lang="en-US" smtClean="0"/>
              <a:pPr>
                <a:defRPr/>
              </a:pPr>
              <a:t>10</a:t>
            </a:fld>
            <a:endParaRPr lang="en-US"/>
          </a:p>
        </p:txBody>
      </p:sp>
    </p:spTree>
    <p:extLst>
      <p:ext uri="{BB962C8B-B14F-4D97-AF65-F5344CB8AC3E}">
        <p14:creationId xmlns:p14="http://schemas.microsoft.com/office/powerpoint/2010/main" val="294664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r>
              <a:rPr lang="en-US" dirty="0" smtClean="0"/>
              <a:t>Eyes over</a:t>
            </a:r>
            <a:r>
              <a:rPr lang="en-US" baseline="0" dirty="0" smtClean="0"/>
              <a:t> Puget Sound</a:t>
            </a:r>
            <a:endParaRPr lang="en-US" dirty="0"/>
          </a:p>
        </p:txBody>
      </p:sp>
      <p:sp>
        <p:nvSpPr>
          <p:cNvPr id="3" name="TextBox 2"/>
          <p:cNvSpPr txBox="1"/>
          <p:nvPr/>
        </p:nvSpPr>
        <p:spPr>
          <a:xfrm>
            <a:off x="990600" y="152400"/>
            <a:ext cx="3767763" cy="830997"/>
          </a:xfrm>
          <a:prstGeom prst="rect">
            <a:avLst/>
          </a:prstGeom>
          <a:solidFill>
            <a:schemeClr val="bg1"/>
          </a:solidFill>
        </p:spPr>
        <p:txBody>
          <a:bodyPr wrap="none" rtlCol="0">
            <a:spAutoFit/>
          </a:bodyPr>
          <a:lstStyle/>
          <a:p>
            <a:r>
              <a:rPr lang="en-US" dirty="0" smtClean="0">
                <a:latin typeface="+mn-lt"/>
              </a:rPr>
              <a:t>Eyes over Puget Sound</a:t>
            </a:r>
          </a:p>
          <a:p>
            <a:r>
              <a:rPr lang="en-US" dirty="0" smtClean="0">
                <a:latin typeface="+mn-lt"/>
              </a:rPr>
              <a:t>9/11/2013</a:t>
            </a:r>
            <a:endParaRPr lang="en-US" dirty="0">
              <a:latin typeface="+mn-lt"/>
            </a:endParaRPr>
          </a:p>
        </p:txBody>
      </p:sp>
      <p:sp>
        <p:nvSpPr>
          <p:cNvPr id="4" name="Rectangle 5"/>
          <p:cNvSpPr txBox="1">
            <a:spLocks noChangeArrowheads="1"/>
          </p:cNvSpPr>
          <p:nvPr/>
        </p:nvSpPr>
        <p:spPr>
          <a:xfrm>
            <a:off x="393700" y="6276974"/>
            <a:ext cx="8750300" cy="40957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80000"/>
              </a:lnSpc>
              <a:buFont typeface="Arial" pitchFamily="34" charset="0"/>
              <a:buNone/>
            </a:pPr>
            <a:r>
              <a:rPr lang="en-US" sz="2400" b="1" i="1" dirty="0" smtClean="0">
                <a:solidFill>
                  <a:srgbClr val="008000"/>
                </a:solidFill>
              </a:rPr>
              <a:t>Continuous Process Improvement Is Working!</a:t>
            </a:r>
            <a:endParaRPr lang="en-US" sz="2400" dirty="0" smtClean="0">
              <a:solidFill>
                <a:srgbClr val="008000"/>
              </a:solidFill>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5FCE6CA1-7B65-4BAF-93D4-4443A0EC8539}" type="slidenum">
              <a:rPr lang="en-US" smtClean="0"/>
              <a:pPr>
                <a:defRPr/>
              </a:pPr>
              <a:t>11</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125"/>
            <a:ext cx="10059988" cy="758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647" y="983397"/>
            <a:ext cx="3767763" cy="1138773"/>
          </a:xfrm>
          <a:prstGeom prst="rect">
            <a:avLst/>
          </a:prstGeom>
          <a:solidFill>
            <a:schemeClr val="bg1"/>
          </a:solidFill>
        </p:spPr>
        <p:txBody>
          <a:bodyPr wrap="none" rtlCol="0">
            <a:spAutoFit/>
          </a:bodyPr>
          <a:lstStyle/>
          <a:p>
            <a:r>
              <a:rPr lang="en-US" dirty="0" smtClean="0">
                <a:latin typeface="+mn-lt"/>
              </a:rPr>
              <a:t>Eyes over Puget Sound</a:t>
            </a:r>
          </a:p>
          <a:p>
            <a:r>
              <a:rPr lang="en-US" dirty="0" smtClean="0">
                <a:latin typeface="+mn-lt"/>
              </a:rPr>
              <a:t>9/11/2013</a:t>
            </a:r>
          </a:p>
          <a:p>
            <a:r>
              <a:rPr lang="en-US" sz="1800" dirty="0">
                <a:latin typeface="+mn-lt"/>
              </a:rPr>
              <a:t>(WA Dept. of Ecology)</a:t>
            </a:r>
          </a:p>
        </p:txBody>
      </p:sp>
    </p:spTree>
    <p:extLst>
      <p:ext uri="{BB962C8B-B14F-4D97-AF65-F5344CB8AC3E}">
        <p14:creationId xmlns:p14="http://schemas.microsoft.com/office/powerpoint/2010/main" val="2139940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450376"/>
          </a:xfrm>
        </p:spPr>
        <p:txBody>
          <a:bodyPr/>
          <a:lstStyle/>
          <a:p>
            <a:r>
              <a:rPr lang="en-US" sz="2800" dirty="0" smtClean="0">
                <a:latin typeface="Calibri" panose="020F0502020204030204" pitchFamily="34" charset="0"/>
                <a:cs typeface="Calibri" panose="020F0502020204030204" pitchFamily="34" charset="0"/>
              </a:rPr>
              <a:t>Ambient Monitoring and Toxicity Testing</a:t>
            </a:r>
            <a:endParaRPr lang="en-US" sz="28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29653" y="435234"/>
            <a:ext cx="8884693" cy="2525973"/>
          </a:xfrm>
        </p:spPr>
        <p:txBody>
          <a:bodyPr/>
          <a:lstStyle/>
          <a:p>
            <a:pPr>
              <a:buNone/>
            </a:pPr>
            <a:r>
              <a:rPr lang="en-US" sz="2000" b="1" dirty="0" smtClean="0"/>
              <a:t>What</a:t>
            </a:r>
            <a:r>
              <a:rPr lang="en-US" sz="2000" dirty="0" smtClean="0"/>
              <a:t> - Monthly and storm event sampling for </a:t>
            </a:r>
            <a:r>
              <a:rPr lang="en-US" sz="2000" dirty="0" err="1" smtClean="0"/>
              <a:t>fecals</a:t>
            </a:r>
            <a:r>
              <a:rPr lang="en-US" sz="2000" dirty="0" smtClean="0"/>
              <a:t>; seasonal sampling for metals and toxicity; Mussel sampling on even years</a:t>
            </a:r>
          </a:p>
          <a:p>
            <a:pPr>
              <a:buNone/>
            </a:pPr>
            <a:endParaRPr lang="en-US" sz="2000" dirty="0"/>
          </a:p>
        </p:txBody>
      </p:sp>
      <p:pic>
        <p:nvPicPr>
          <p:cNvPr id="6" name="Picture 4" descr="PS_stations2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83" y="1207997"/>
            <a:ext cx="9127617" cy="565000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A9556E6-6272-452F-9D39-3507CBC7454B}" type="slidenum">
              <a:rPr lang="en-US" smtClean="0"/>
              <a:pPr>
                <a:defRPr/>
              </a:pPr>
              <a:t>12</a:t>
            </a:fld>
            <a:endParaRPr lang="en-US" dirty="0"/>
          </a:p>
        </p:txBody>
      </p:sp>
      <p:sp>
        <p:nvSpPr>
          <p:cNvPr id="5" name="Oval 4"/>
          <p:cNvSpPr/>
          <p:nvPr/>
        </p:nvSpPr>
        <p:spPr>
          <a:xfrm>
            <a:off x="4580191" y="4572000"/>
            <a:ext cx="109728" cy="109728"/>
          </a:xfrm>
          <a:prstGeom prst="ellipse">
            <a:avLst/>
          </a:prstGeom>
          <a:solidFill>
            <a:srgbClr val="FFC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63826" y="1782418"/>
            <a:ext cx="109728" cy="109728"/>
          </a:xfrm>
          <a:prstGeom prst="ellipse">
            <a:avLst/>
          </a:prstGeom>
          <a:solidFill>
            <a:srgbClr val="FFC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497736" y="5019924"/>
            <a:ext cx="109728" cy="109728"/>
          </a:xfrm>
          <a:prstGeom prst="ellipse">
            <a:avLst/>
          </a:prstGeom>
          <a:solidFill>
            <a:srgbClr val="FFC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15080" y="4349865"/>
            <a:ext cx="330219" cy="184666"/>
          </a:xfrm>
          <a:prstGeom prst="rect">
            <a:avLst/>
          </a:prstGeom>
          <a:solidFill>
            <a:schemeClr val="tx1"/>
          </a:solidFill>
        </p:spPr>
        <p:txBody>
          <a:bodyPr wrap="none" lIns="0" tIns="0" rIns="0" bIns="0">
            <a:spAutoFit/>
          </a:bodyPr>
          <a:lstStyle/>
          <a:p>
            <a:pPr algn="ctr"/>
            <a:r>
              <a:rPr lang="en-US" sz="1200" b="0" cap="none" spc="0" dirty="0" smtClean="0">
                <a:ln w="10160">
                  <a:solidFill>
                    <a:srgbClr val="FFC000"/>
                  </a:solidFill>
                  <a:prstDash val="solid"/>
                </a:ln>
                <a:solidFill>
                  <a:srgbClr val="FFC000"/>
                </a:solidFill>
                <a:effectLst>
                  <a:outerShdw blurRad="38100" dist="32000" dir="5400000" algn="tl">
                    <a:srgbClr val="000000">
                      <a:alpha val="30000"/>
                    </a:srgbClr>
                  </a:outerShdw>
                </a:effectLst>
                <a:latin typeface="Calibri" panose="020F0502020204030204" pitchFamily="34" charset="0"/>
                <a:cs typeface="Calibri" panose="020F0502020204030204" pitchFamily="34" charset="0"/>
              </a:rPr>
              <a:t>OF19</a:t>
            </a:r>
            <a:endParaRPr lang="en-US" sz="1200" b="0" cap="none" spc="0" dirty="0">
              <a:ln w="10160">
                <a:solidFill>
                  <a:srgbClr val="FFC000"/>
                </a:solidFill>
                <a:prstDash val="solid"/>
              </a:ln>
              <a:solidFill>
                <a:srgbClr val="FFC000"/>
              </a:solidFill>
              <a:effectLst>
                <a:outerShdw blurRad="38100" dist="32000" dir="5400000" algn="tl">
                  <a:srgbClr val="000000">
                    <a:alpha val="30000"/>
                  </a:srgbClr>
                </a:outerShdw>
              </a:effectLst>
              <a:latin typeface="Calibri" panose="020F0502020204030204" pitchFamily="34" charset="0"/>
              <a:cs typeface="Calibri" panose="020F0502020204030204" pitchFamily="34" charset="0"/>
            </a:endParaRPr>
          </a:p>
        </p:txBody>
      </p:sp>
      <p:sp>
        <p:nvSpPr>
          <p:cNvPr id="11" name="Rectangle 10"/>
          <p:cNvSpPr/>
          <p:nvPr/>
        </p:nvSpPr>
        <p:spPr>
          <a:xfrm>
            <a:off x="6053580" y="1589552"/>
            <a:ext cx="330219" cy="184666"/>
          </a:xfrm>
          <a:prstGeom prst="rect">
            <a:avLst/>
          </a:prstGeom>
          <a:solidFill>
            <a:schemeClr val="tx1"/>
          </a:solidFill>
        </p:spPr>
        <p:txBody>
          <a:bodyPr wrap="none" lIns="0" tIns="0" rIns="0" bIns="0">
            <a:spAutoFit/>
          </a:bodyPr>
          <a:lstStyle/>
          <a:p>
            <a:pPr algn="ctr"/>
            <a:r>
              <a:rPr lang="en-US" sz="1200" b="0" cap="none" spc="0" dirty="0" smtClean="0">
                <a:ln w="10160">
                  <a:solidFill>
                    <a:srgbClr val="FFC000"/>
                  </a:solidFill>
                  <a:prstDash val="solid"/>
                </a:ln>
                <a:solidFill>
                  <a:srgbClr val="FFC000"/>
                </a:solidFill>
                <a:effectLst>
                  <a:outerShdw blurRad="38100" dist="32000" dir="5400000" algn="tl">
                    <a:srgbClr val="000000">
                      <a:alpha val="30000"/>
                    </a:srgbClr>
                  </a:outerShdw>
                </a:effectLst>
                <a:latin typeface="Calibri" panose="020F0502020204030204" pitchFamily="34" charset="0"/>
                <a:cs typeface="Calibri" panose="020F0502020204030204" pitchFamily="34" charset="0"/>
              </a:rPr>
              <a:t>OF18</a:t>
            </a:r>
            <a:endParaRPr lang="en-US" sz="1200" b="0" cap="none" spc="0" dirty="0">
              <a:ln w="10160">
                <a:solidFill>
                  <a:srgbClr val="FFC000"/>
                </a:solidFill>
                <a:prstDash val="solid"/>
              </a:ln>
              <a:solidFill>
                <a:srgbClr val="FFC000"/>
              </a:solidFill>
              <a:effectLst>
                <a:outerShdw blurRad="38100" dist="32000" dir="5400000" algn="tl">
                  <a:srgbClr val="000000">
                    <a:alpha val="30000"/>
                  </a:srgbClr>
                </a:outerShdw>
              </a:effectLst>
              <a:latin typeface="Calibri" panose="020F0502020204030204" pitchFamily="34" charset="0"/>
              <a:cs typeface="Calibri" panose="020F0502020204030204" pitchFamily="34" charset="0"/>
            </a:endParaRPr>
          </a:p>
        </p:txBody>
      </p:sp>
      <p:sp>
        <p:nvSpPr>
          <p:cNvPr id="12" name="Rectangle 11"/>
          <p:cNvSpPr/>
          <p:nvPr/>
        </p:nvSpPr>
        <p:spPr>
          <a:xfrm>
            <a:off x="1442354" y="4811294"/>
            <a:ext cx="330219" cy="184666"/>
          </a:xfrm>
          <a:prstGeom prst="rect">
            <a:avLst/>
          </a:prstGeom>
          <a:solidFill>
            <a:schemeClr val="tx1"/>
          </a:solidFill>
        </p:spPr>
        <p:txBody>
          <a:bodyPr wrap="none" lIns="0" tIns="0" rIns="0" bIns="0">
            <a:spAutoFit/>
          </a:bodyPr>
          <a:lstStyle/>
          <a:p>
            <a:pPr algn="ctr"/>
            <a:r>
              <a:rPr lang="en-US" sz="1200" b="0" cap="none" spc="0" dirty="0" smtClean="0">
                <a:ln w="10160">
                  <a:solidFill>
                    <a:srgbClr val="FFC000"/>
                  </a:solidFill>
                  <a:prstDash val="solid"/>
                </a:ln>
                <a:solidFill>
                  <a:srgbClr val="FFC000"/>
                </a:solidFill>
                <a:effectLst>
                  <a:outerShdw blurRad="38100" dist="32000" dir="5400000" algn="tl">
                    <a:srgbClr val="000000">
                      <a:alpha val="30000"/>
                    </a:srgbClr>
                  </a:outerShdw>
                </a:effectLst>
                <a:latin typeface="Calibri" panose="020F0502020204030204" pitchFamily="34" charset="0"/>
                <a:cs typeface="Calibri" panose="020F0502020204030204" pitchFamily="34" charset="0"/>
              </a:rPr>
              <a:t>OF21</a:t>
            </a:r>
            <a:endParaRPr lang="en-US" sz="1200" b="0" cap="none" spc="0" dirty="0">
              <a:ln w="10160">
                <a:solidFill>
                  <a:srgbClr val="FFC000"/>
                </a:solidFill>
                <a:prstDash val="solid"/>
              </a:ln>
              <a:solidFill>
                <a:srgbClr val="FFC000"/>
              </a:solidFill>
              <a:effectLst>
                <a:outerShdw blurRad="38100" dist="32000" dir="5400000" algn="tl">
                  <a:srgbClr val="000000">
                    <a:alpha val="30000"/>
                  </a:srgbClr>
                </a:outerShdw>
              </a:effectLst>
              <a:latin typeface="Calibri" panose="020F0502020204030204" pitchFamily="34" charset="0"/>
              <a:cs typeface="Calibri" panose="020F0502020204030204" pitchFamily="34" charset="0"/>
            </a:endParaRPr>
          </a:p>
        </p:txBody>
      </p:sp>
      <p:grpSp>
        <p:nvGrpSpPr>
          <p:cNvPr id="16" name="Group 15"/>
          <p:cNvGrpSpPr/>
          <p:nvPr/>
        </p:nvGrpSpPr>
        <p:grpSpPr>
          <a:xfrm>
            <a:off x="7481801" y="4797860"/>
            <a:ext cx="1526876" cy="646331"/>
            <a:chOff x="7481801" y="4797860"/>
            <a:chExt cx="1526876" cy="646331"/>
          </a:xfrm>
        </p:grpSpPr>
        <p:sp>
          <p:nvSpPr>
            <p:cNvPr id="15" name="TextBox 14"/>
            <p:cNvSpPr txBox="1"/>
            <p:nvPr/>
          </p:nvSpPr>
          <p:spPr>
            <a:xfrm>
              <a:off x="7481801" y="4797860"/>
              <a:ext cx="1526876" cy="646331"/>
            </a:xfrm>
            <a:prstGeom prst="rect">
              <a:avLst/>
            </a:prstGeom>
            <a:solidFill>
              <a:schemeClr val="tx1">
                <a:lumMod val="65000"/>
                <a:lumOff val="35000"/>
              </a:schemeClr>
            </a:solidFill>
          </p:spPr>
          <p:txBody>
            <a:bodyPr wrap="square" rtlCol="0">
              <a:spAutoFit/>
            </a:bodyPr>
            <a:lstStyle/>
            <a:p>
              <a:pPr>
                <a:lnSpc>
                  <a:spcPct val="150000"/>
                </a:lnSpc>
              </a:pPr>
              <a:r>
                <a:rPr lang="en-US" sz="1200" dirty="0" smtClean="0">
                  <a:solidFill>
                    <a:schemeClr val="bg1"/>
                  </a:solidFill>
                  <a:latin typeface="Calibri" panose="020F0502020204030204" pitchFamily="34" charset="0"/>
                  <a:cs typeface="Calibri" panose="020F0502020204030204" pitchFamily="34" charset="0"/>
                </a:rPr>
                <a:t>     Receiving Water</a:t>
              </a:r>
            </a:p>
            <a:p>
              <a:pPr>
                <a:lnSpc>
                  <a:spcPct val="150000"/>
                </a:lnSpc>
              </a:pPr>
              <a:r>
                <a:rPr lang="en-US" sz="1200" dirty="0" smtClean="0">
                  <a:solidFill>
                    <a:schemeClr val="bg1"/>
                  </a:solidFill>
                  <a:latin typeface="Calibri" panose="020F0502020204030204" pitchFamily="34" charset="0"/>
                  <a:cs typeface="Calibri" panose="020F0502020204030204" pitchFamily="34" charset="0"/>
                </a:rPr>
                <a:t>     Outfall Discharge</a:t>
              </a:r>
              <a:endParaRPr lang="en-US" sz="1200" dirty="0">
                <a:solidFill>
                  <a:schemeClr val="bg1"/>
                </a:solidFill>
                <a:latin typeface="Calibri" panose="020F0502020204030204" pitchFamily="34" charset="0"/>
                <a:cs typeface="Calibri" panose="020F0502020204030204" pitchFamily="34" charset="0"/>
              </a:endParaRPr>
            </a:p>
          </p:txBody>
        </p:sp>
        <p:sp>
          <p:nvSpPr>
            <p:cNvPr id="13" name="Oval 12"/>
            <p:cNvSpPr/>
            <p:nvPr/>
          </p:nvSpPr>
          <p:spPr>
            <a:xfrm>
              <a:off x="7553219" y="5207492"/>
              <a:ext cx="109728" cy="109728"/>
            </a:xfrm>
            <a:prstGeom prst="ellipse">
              <a:avLst/>
            </a:prstGeom>
            <a:solidFill>
              <a:srgbClr val="FFC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549445" y="4971396"/>
              <a:ext cx="109728" cy="109728"/>
            </a:xfrm>
            <a:prstGeom prst="ellipse">
              <a:avLst/>
            </a:prstGeom>
            <a:solidFill>
              <a:schemeClr val="accent1">
                <a:lumMod val="60000"/>
                <a:lumOff val="40000"/>
              </a:schemeClr>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5984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44000" cy="709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Oval 4"/>
          <p:cNvSpPr>
            <a:spLocks noChangeArrowheads="1"/>
          </p:cNvSpPr>
          <p:nvPr/>
        </p:nvSpPr>
        <p:spPr bwMode="auto">
          <a:xfrm>
            <a:off x="8293100" y="16256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89" name="Oval 5"/>
          <p:cNvSpPr>
            <a:spLocks noChangeArrowheads="1"/>
          </p:cNvSpPr>
          <p:nvPr/>
        </p:nvSpPr>
        <p:spPr bwMode="auto">
          <a:xfrm>
            <a:off x="4089400" y="22860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0" name="Oval 6"/>
          <p:cNvSpPr>
            <a:spLocks noChangeArrowheads="1"/>
          </p:cNvSpPr>
          <p:nvPr/>
        </p:nvSpPr>
        <p:spPr bwMode="auto">
          <a:xfrm>
            <a:off x="4914900" y="17653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1" name="Oval 7"/>
          <p:cNvSpPr>
            <a:spLocks noChangeArrowheads="1"/>
          </p:cNvSpPr>
          <p:nvPr/>
        </p:nvSpPr>
        <p:spPr bwMode="auto">
          <a:xfrm>
            <a:off x="6350000" y="11684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2" name="Oval 8"/>
          <p:cNvSpPr>
            <a:spLocks noChangeArrowheads="1"/>
          </p:cNvSpPr>
          <p:nvPr/>
        </p:nvSpPr>
        <p:spPr bwMode="auto">
          <a:xfrm>
            <a:off x="6375400" y="18034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3" name="Oval 9"/>
          <p:cNvSpPr>
            <a:spLocks noChangeArrowheads="1"/>
          </p:cNvSpPr>
          <p:nvPr/>
        </p:nvSpPr>
        <p:spPr bwMode="auto">
          <a:xfrm>
            <a:off x="5689600" y="22987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4" name="Oval 10"/>
          <p:cNvSpPr>
            <a:spLocks noChangeArrowheads="1"/>
          </p:cNvSpPr>
          <p:nvPr/>
        </p:nvSpPr>
        <p:spPr bwMode="auto">
          <a:xfrm>
            <a:off x="6096000" y="14986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8" name="Oval 14"/>
          <p:cNvSpPr>
            <a:spLocks noChangeArrowheads="1"/>
          </p:cNvSpPr>
          <p:nvPr/>
        </p:nvSpPr>
        <p:spPr bwMode="auto">
          <a:xfrm>
            <a:off x="7391400" y="34290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9" name="Rectangle 15"/>
          <p:cNvSpPr>
            <a:spLocks noGrp="1" noChangeArrowheads="1"/>
          </p:cNvSpPr>
          <p:nvPr>
            <p:ph type="title"/>
          </p:nvPr>
        </p:nvSpPr>
        <p:spPr>
          <a:xfrm>
            <a:off x="-76200" y="-152400"/>
            <a:ext cx="9296400" cy="609600"/>
          </a:xfrm>
          <a:solidFill>
            <a:schemeClr val="bg1"/>
          </a:solidFill>
        </p:spPr>
        <p:txBody>
          <a:bodyPr/>
          <a:lstStyle/>
          <a:p>
            <a:r>
              <a:rPr lang="en-US" altLang="en-US"/>
              <a:t>Ambient Marine Stations – Sinclair Inlet</a:t>
            </a:r>
          </a:p>
        </p:txBody>
      </p:sp>
      <p:sp>
        <p:nvSpPr>
          <p:cNvPr id="16400" name="Oval 16"/>
          <p:cNvSpPr>
            <a:spLocks noChangeArrowheads="1"/>
          </p:cNvSpPr>
          <p:nvPr/>
        </p:nvSpPr>
        <p:spPr bwMode="auto">
          <a:xfrm>
            <a:off x="3467100" y="3708400"/>
            <a:ext cx="228600" cy="228600"/>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401" name="AutoShape 17"/>
          <p:cNvSpPr>
            <a:spLocks noChangeArrowheads="1"/>
          </p:cNvSpPr>
          <p:nvPr/>
        </p:nvSpPr>
        <p:spPr bwMode="auto">
          <a:xfrm>
            <a:off x="2867025" y="2828925"/>
            <a:ext cx="182563"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402" name="Text Box 18"/>
          <p:cNvSpPr txBox="1">
            <a:spLocks noChangeArrowheads="1"/>
          </p:cNvSpPr>
          <p:nvPr/>
        </p:nvSpPr>
        <p:spPr bwMode="auto">
          <a:xfrm>
            <a:off x="2574925" y="2643188"/>
            <a:ext cx="437620" cy="184666"/>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200" b="1" u="sng">
                <a:solidFill>
                  <a:srgbClr val="FF0066"/>
                </a:solidFill>
                <a:latin typeface="Calibri" panose="020F0502020204030204" pitchFamily="34" charset="0"/>
              </a:rPr>
              <a:t>WWTP</a:t>
            </a:r>
          </a:p>
        </p:txBody>
      </p:sp>
      <p:sp>
        <p:nvSpPr>
          <p:cNvPr id="16403" name="AutoShape 19"/>
          <p:cNvSpPr>
            <a:spLocks noChangeArrowheads="1"/>
          </p:cNvSpPr>
          <p:nvPr/>
        </p:nvSpPr>
        <p:spPr bwMode="auto">
          <a:xfrm>
            <a:off x="3019425" y="2838450"/>
            <a:ext cx="182563"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404" name="AutoShape 20"/>
          <p:cNvSpPr>
            <a:spLocks noChangeArrowheads="1"/>
          </p:cNvSpPr>
          <p:nvPr/>
        </p:nvSpPr>
        <p:spPr bwMode="auto">
          <a:xfrm>
            <a:off x="6000750" y="4048125"/>
            <a:ext cx="182563"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405" name="AutoShape 21"/>
          <p:cNvSpPr>
            <a:spLocks noChangeArrowheads="1"/>
          </p:cNvSpPr>
          <p:nvPr/>
        </p:nvSpPr>
        <p:spPr bwMode="auto">
          <a:xfrm>
            <a:off x="6505575" y="3705225"/>
            <a:ext cx="182563"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406" name="AutoShape 19"/>
          <p:cNvSpPr>
            <a:spLocks noChangeArrowheads="1"/>
          </p:cNvSpPr>
          <p:nvPr/>
        </p:nvSpPr>
        <p:spPr bwMode="auto">
          <a:xfrm>
            <a:off x="2281238" y="3733800"/>
            <a:ext cx="182562"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6407" name="Text Box 23"/>
          <p:cNvSpPr txBox="1">
            <a:spLocks noChangeArrowheads="1"/>
          </p:cNvSpPr>
          <p:nvPr/>
        </p:nvSpPr>
        <p:spPr bwMode="auto">
          <a:xfrm>
            <a:off x="1417638" y="3690938"/>
            <a:ext cx="708335"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Wright Cr</a:t>
            </a:r>
          </a:p>
        </p:txBody>
      </p:sp>
      <p:sp>
        <p:nvSpPr>
          <p:cNvPr id="16408" name="AutoShape 19"/>
          <p:cNvSpPr>
            <a:spLocks noChangeArrowheads="1"/>
          </p:cNvSpPr>
          <p:nvPr/>
        </p:nvSpPr>
        <p:spPr bwMode="auto">
          <a:xfrm>
            <a:off x="52388" y="5954713"/>
            <a:ext cx="182562"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6409" name="Text Box 25"/>
          <p:cNvSpPr txBox="1">
            <a:spLocks noChangeArrowheads="1"/>
          </p:cNvSpPr>
          <p:nvPr/>
        </p:nvSpPr>
        <p:spPr bwMode="auto">
          <a:xfrm>
            <a:off x="0" y="5475288"/>
            <a:ext cx="603370"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Gorst Cr</a:t>
            </a:r>
          </a:p>
        </p:txBody>
      </p:sp>
      <p:sp>
        <p:nvSpPr>
          <p:cNvPr id="16410" name="AutoShape 19"/>
          <p:cNvSpPr>
            <a:spLocks noChangeArrowheads="1"/>
          </p:cNvSpPr>
          <p:nvPr/>
        </p:nvSpPr>
        <p:spPr bwMode="auto">
          <a:xfrm>
            <a:off x="792163" y="6288088"/>
            <a:ext cx="182562"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6411" name="Text Box 27"/>
          <p:cNvSpPr txBox="1">
            <a:spLocks noChangeArrowheads="1"/>
          </p:cNvSpPr>
          <p:nvPr/>
        </p:nvSpPr>
        <p:spPr bwMode="auto">
          <a:xfrm>
            <a:off x="203200" y="6548438"/>
            <a:ext cx="916341"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Anderson Cr</a:t>
            </a:r>
          </a:p>
        </p:txBody>
      </p:sp>
      <p:sp>
        <p:nvSpPr>
          <p:cNvPr id="16412" name="AutoShape 19"/>
          <p:cNvSpPr>
            <a:spLocks noChangeArrowheads="1"/>
          </p:cNvSpPr>
          <p:nvPr/>
        </p:nvSpPr>
        <p:spPr bwMode="auto">
          <a:xfrm>
            <a:off x="4994275" y="4473575"/>
            <a:ext cx="182563"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6413" name="Text Box 29"/>
          <p:cNvSpPr txBox="1">
            <a:spLocks noChangeArrowheads="1"/>
          </p:cNvSpPr>
          <p:nvPr/>
        </p:nvSpPr>
        <p:spPr bwMode="auto">
          <a:xfrm>
            <a:off x="4202113" y="4706938"/>
            <a:ext cx="537070"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Ross Cr</a:t>
            </a:r>
          </a:p>
        </p:txBody>
      </p:sp>
      <p:sp>
        <p:nvSpPr>
          <p:cNvPr id="16414" name="AutoShape 19"/>
          <p:cNvSpPr>
            <a:spLocks noChangeArrowheads="1"/>
          </p:cNvSpPr>
          <p:nvPr/>
        </p:nvSpPr>
        <p:spPr bwMode="auto">
          <a:xfrm>
            <a:off x="7345363" y="3762375"/>
            <a:ext cx="182562"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6415" name="Text Box 31"/>
          <p:cNvSpPr txBox="1">
            <a:spLocks noChangeArrowheads="1"/>
          </p:cNvSpPr>
          <p:nvPr/>
        </p:nvSpPr>
        <p:spPr bwMode="auto">
          <a:xfrm>
            <a:off x="7396163" y="4068763"/>
            <a:ext cx="891270"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Blackjack Cr</a:t>
            </a:r>
          </a:p>
        </p:txBody>
      </p:sp>
      <p:sp>
        <p:nvSpPr>
          <p:cNvPr id="16416" name="AutoShape 32"/>
          <p:cNvSpPr>
            <a:spLocks noChangeArrowheads="1"/>
          </p:cNvSpPr>
          <p:nvPr/>
        </p:nvSpPr>
        <p:spPr bwMode="auto">
          <a:xfrm>
            <a:off x="8961438" y="3136900"/>
            <a:ext cx="182562"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417" name="Text Box 33"/>
          <p:cNvSpPr txBox="1">
            <a:spLocks noChangeArrowheads="1"/>
          </p:cNvSpPr>
          <p:nvPr/>
        </p:nvSpPr>
        <p:spPr bwMode="auto">
          <a:xfrm>
            <a:off x="8669338" y="2951163"/>
            <a:ext cx="437620" cy="184666"/>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200" b="1" u="sng">
                <a:solidFill>
                  <a:srgbClr val="FF0066"/>
                </a:solidFill>
                <a:latin typeface="Calibri" panose="020F0502020204030204" pitchFamily="34" charset="0"/>
              </a:rPr>
              <a:t>WWTP</a:t>
            </a:r>
          </a:p>
        </p:txBody>
      </p:sp>
      <p:grpSp>
        <p:nvGrpSpPr>
          <p:cNvPr id="16421" name="Group 37"/>
          <p:cNvGrpSpPr>
            <a:grpSpLocks/>
          </p:cNvGrpSpPr>
          <p:nvPr/>
        </p:nvGrpSpPr>
        <p:grpSpPr bwMode="auto">
          <a:xfrm>
            <a:off x="7023100" y="5426075"/>
            <a:ext cx="1790700" cy="1236663"/>
            <a:chOff x="4424" y="3688"/>
            <a:chExt cx="1128" cy="779"/>
          </a:xfrm>
        </p:grpSpPr>
        <p:sp>
          <p:nvSpPr>
            <p:cNvPr id="16387" name="Rectangle 3"/>
            <p:cNvSpPr>
              <a:spLocks noChangeArrowheads="1"/>
            </p:cNvSpPr>
            <p:nvPr/>
          </p:nvSpPr>
          <p:spPr bwMode="auto">
            <a:xfrm>
              <a:off x="4424" y="3688"/>
              <a:ext cx="1128" cy="764"/>
            </a:xfrm>
            <a:prstGeom prst="rect">
              <a:avLst/>
            </a:prstGeom>
            <a:solidFill>
              <a:srgbClr val="333333"/>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grpSp>
          <p:nvGrpSpPr>
            <p:cNvPr id="16395" name="Group 11"/>
            <p:cNvGrpSpPr>
              <a:grpSpLocks/>
            </p:cNvGrpSpPr>
            <p:nvPr/>
          </p:nvGrpSpPr>
          <p:grpSpPr bwMode="auto">
            <a:xfrm>
              <a:off x="4496" y="3711"/>
              <a:ext cx="962" cy="756"/>
              <a:chOff x="4496" y="3711"/>
              <a:chExt cx="962" cy="756"/>
            </a:xfrm>
          </p:grpSpPr>
          <p:sp>
            <p:nvSpPr>
              <p:cNvPr id="16396" name="Oval 12"/>
              <p:cNvSpPr>
                <a:spLocks noChangeArrowheads="1"/>
              </p:cNvSpPr>
              <p:nvPr/>
            </p:nvSpPr>
            <p:spPr bwMode="auto">
              <a:xfrm>
                <a:off x="4496" y="3752"/>
                <a:ext cx="144" cy="144"/>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397" name="Text Box 13"/>
              <p:cNvSpPr txBox="1">
                <a:spLocks noChangeArrowheads="1"/>
              </p:cNvSpPr>
              <p:nvPr/>
            </p:nvSpPr>
            <p:spPr bwMode="auto">
              <a:xfrm>
                <a:off x="4622" y="3711"/>
                <a:ext cx="836"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err="1">
                    <a:solidFill>
                      <a:srgbClr val="FFFF00"/>
                    </a:solidFill>
                    <a:latin typeface="Calibri" panose="020F0502020204030204" pitchFamily="34" charset="0"/>
                  </a:rPr>
                  <a:t>Tox</a:t>
                </a:r>
                <a:r>
                  <a:rPr lang="en-US" altLang="en-US" sz="1800" dirty="0">
                    <a:solidFill>
                      <a:srgbClr val="FFFF00"/>
                    </a:solidFill>
                    <a:latin typeface="Calibri" panose="020F0502020204030204" pitchFamily="34" charset="0"/>
                  </a:rPr>
                  <a:t> Samples</a:t>
                </a:r>
              </a:p>
              <a:p>
                <a:r>
                  <a:rPr lang="en-US" altLang="en-US" sz="1800" dirty="0" smtClean="0">
                    <a:solidFill>
                      <a:srgbClr val="FFFF00"/>
                    </a:solidFill>
                    <a:latin typeface="Calibri" panose="020F0502020204030204" pitchFamily="34" charset="0"/>
                  </a:rPr>
                  <a:t>Stream</a:t>
                </a:r>
                <a:endParaRPr lang="en-US" altLang="en-US" sz="1800" dirty="0">
                  <a:solidFill>
                    <a:srgbClr val="FFFF00"/>
                  </a:solidFill>
                  <a:latin typeface="Calibri" panose="020F0502020204030204" pitchFamily="34" charset="0"/>
                </a:endParaRPr>
              </a:p>
              <a:p>
                <a:r>
                  <a:rPr lang="en-US" altLang="en-US" sz="1800" dirty="0" err="1">
                    <a:solidFill>
                      <a:srgbClr val="FFFF00"/>
                    </a:solidFill>
                    <a:latin typeface="Calibri" panose="020F0502020204030204" pitchFamily="34" charset="0"/>
                  </a:rPr>
                  <a:t>Stormwater</a:t>
                </a:r>
                <a:endParaRPr lang="en-US" altLang="en-US" sz="1800" dirty="0">
                  <a:solidFill>
                    <a:srgbClr val="FFFF00"/>
                  </a:solidFill>
                  <a:latin typeface="Calibri" panose="020F0502020204030204" pitchFamily="34" charset="0"/>
                </a:endParaRPr>
              </a:p>
              <a:p>
                <a:r>
                  <a:rPr lang="en-US" altLang="en-US" sz="1800" dirty="0">
                    <a:solidFill>
                      <a:srgbClr val="FFFF00"/>
                    </a:solidFill>
                    <a:latin typeface="Calibri" panose="020F0502020204030204" pitchFamily="34" charset="0"/>
                  </a:rPr>
                  <a:t>WWTP</a:t>
                </a:r>
              </a:p>
            </p:txBody>
          </p:sp>
        </p:grpSp>
        <p:sp>
          <p:nvSpPr>
            <p:cNvPr id="16418" name="AutoShape 19"/>
            <p:cNvSpPr>
              <a:spLocks noChangeArrowheads="1"/>
            </p:cNvSpPr>
            <p:nvPr/>
          </p:nvSpPr>
          <p:spPr bwMode="auto">
            <a:xfrm>
              <a:off x="4504" y="3938"/>
              <a:ext cx="115" cy="115"/>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6419" name="AutoShape 35"/>
            <p:cNvSpPr>
              <a:spLocks noChangeArrowheads="1"/>
            </p:cNvSpPr>
            <p:nvPr/>
          </p:nvSpPr>
          <p:spPr bwMode="auto">
            <a:xfrm>
              <a:off x="4505" y="4111"/>
              <a:ext cx="115" cy="11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6420" name="AutoShape 36"/>
            <p:cNvSpPr>
              <a:spLocks noChangeArrowheads="1"/>
            </p:cNvSpPr>
            <p:nvPr/>
          </p:nvSpPr>
          <p:spPr bwMode="auto">
            <a:xfrm>
              <a:off x="4507" y="4271"/>
              <a:ext cx="115" cy="11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grpSp>
      <p:pic>
        <p:nvPicPr>
          <p:cNvPr id="38" name="Picture 37"/>
          <p:cNvPicPr>
            <a:picLocks noChangeAspect="1"/>
          </p:cNvPicPr>
          <p:nvPr/>
        </p:nvPicPr>
        <p:blipFill>
          <a:blip r:embed="rId4"/>
          <a:stretch>
            <a:fillRect/>
          </a:stretch>
        </p:blipFill>
        <p:spPr>
          <a:xfrm>
            <a:off x="4408983" y="5748338"/>
            <a:ext cx="1447800" cy="438150"/>
          </a:xfrm>
          <a:prstGeom prst="rect">
            <a:avLst/>
          </a:prstGeom>
        </p:spPr>
      </p:pic>
    </p:spTree>
    <p:extLst>
      <p:ext uri="{BB962C8B-B14F-4D97-AF65-F5344CB8AC3E}">
        <p14:creationId xmlns:p14="http://schemas.microsoft.com/office/powerpoint/2010/main" val="1417585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0" y="0"/>
            <a:ext cx="9144000" cy="398463"/>
          </a:xfrm>
        </p:spPr>
        <p:txBody>
          <a:bodyPr/>
          <a:lstStyle/>
          <a:p>
            <a:r>
              <a:rPr lang="en-US" altLang="en-US" sz="2800" b="1"/>
              <a:t>Ambient Marine Stations – Dyes Inlet and Passages</a:t>
            </a:r>
          </a:p>
        </p:txBody>
      </p:sp>
      <p:pic>
        <p:nvPicPr>
          <p:cNvPr id="18436" name="Picture 4" descr="AMB_SinclairDyes"/>
          <p:cNvPicPr>
            <a:picLocks noChangeAspect="1" noChangeArrowheads="1"/>
          </p:cNvPicPr>
          <p:nvPr/>
        </p:nvPicPr>
        <p:blipFill>
          <a:blip r:embed="rId3">
            <a:extLst>
              <a:ext uri="{28A0092B-C50C-407E-A947-70E740481C1C}">
                <a14:useLocalDpi xmlns:a14="http://schemas.microsoft.com/office/drawing/2010/main" val="0"/>
              </a:ext>
            </a:extLst>
          </a:blip>
          <a:srcRect r="14844"/>
          <a:stretch>
            <a:fillRect/>
          </a:stretch>
        </p:blipFill>
        <p:spPr bwMode="auto">
          <a:xfrm>
            <a:off x="0" y="492125"/>
            <a:ext cx="9144000" cy="7318375"/>
          </a:xfrm>
          <a:prstGeom prst="rect">
            <a:avLst/>
          </a:prstGeom>
          <a:noFill/>
          <a:extLst>
            <a:ext uri="{909E8E84-426E-40DD-AFC4-6F175D3DCCD1}">
              <a14:hiddenFill xmlns:a14="http://schemas.microsoft.com/office/drawing/2010/main">
                <a:solidFill>
                  <a:srgbClr val="FFFFFF"/>
                </a:solidFill>
              </a14:hiddenFill>
            </a:ext>
          </a:extLst>
        </p:spPr>
      </p:pic>
      <p:sp>
        <p:nvSpPr>
          <p:cNvPr id="18437" name="AutoShape 19"/>
          <p:cNvSpPr>
            <a:spLocks noChangeArrowheads="1"/>
          </p:cNvSpPr>
          <p:nvPr/>
        </p:nvSpPr>
        <p:spPr bwMode="auto">
          <a:xfrm>
            <a:off x="2062163" y="2689225"/>
            <a:ext cx="182562"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38" name="Text Box 6"/>
          <p:cNvSpPr txBox="1">
            <a:spLocks noChangeArrowheads="1"/>
          </p:cNvSpPr>
          <p:nvPr/>
        </p:nvSpPr>
        <p:spPr bwMode="auto">
          <a:xfrm>
            <a:off x="1270000" y="2646363"/>
            <a:ext cx="605037"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dirty="0">
                <a:solidFill>
                  <a:schemeClr val="accent2"/>
                </a:solidFill>
                <a:latin typeface="Calibri" panose="020F0502020204030204" pitchFamily="34" charset="0"/>
              </a:rPr>
              <a:t>Chico Cr</a:t>
            </a:r>
          </a:p>
        </p:txBody>
      </p:sp>
      <p:sp>
        <p:nvSpPr>
          <p:cNvPr id="18439" name="AutoShape 19"/>
          <p:cNvSpPr>
            <a:spLocks noChangeArrowheads="1"/>
          </p:cNvSpPr>
          <p:nvPr/>
        </p:nvSpPr>
        <p:spPr bwMode="auto">
          <a:xfrm>
            <a:off x="3392488" y="436563"/>
            <a:ext cx="182562"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0" name="Text Box 8"/>
          <p:cNvSpPr txBox="1">
            <a:spLocks noChangeArrowheads="1"/>
          </p:cNvSpPr>
          <p:nvPr/>
        </p:nvSpPr>
        <p:spPr bwMode="auto">
          <a:xfrm>
            <a:off x="3662363" y="361950"/>
            <a:ext cx="580287"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Clear Cr</a:t>
            </a:r>
          </a:p>
        </p:txBody>
      </p:sp>
      <p:sp>
        <p:nvSpPr>
          <p:cNvPr id="18441" name="Text Box 9"/>
          <p:cNvSpPr txBox="1">
            <a:spLocks noChangeArrowheads="1"/>
          </p:cNvSpPr>
          <p:nvPr/>
        </p:nvSpPr>
        <p:spPr bwMode="auto">
          <a:xfrm>
            <a:off x="1919288" y="412750"/>
            <a:ext cx="1026115"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Strawberry Cr</a:t>
            </a:r>
          </a:p>
        </p:txBody>
      </p:sp>
      <p:sp>
        <p:nvSpPr>
          <p:cNvPr id="18442" name="AutoShape 19"/>
          <p:cNvSpPr>
            <a:spLocks noChangeArrowheads="1"/>
          </p:cNvSpPr>
          <p:nvPr/>
        </p:nvSpPr>
        <p:spPr bwMode="auto">
          <a:xfrm>
            <a:off x="3101975" y="474663"/>
            <a:ext cx="182563"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3" name="AutoShape 19"/>
          <p:cNvSpPr>
            <a:spLocks noChangeArrowheads="1"/>
          </p:cNvSpPr>
          <p:nvPr/>
        </p:nvSpPr>
        <p:spPr bwMode="auto">
          <a:xfrm>
            <a:off x="3240088" y="412750"/>
            <a:ext cx="182562"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4" name="AutoShape 19"/>
          <p:cNvSpPr>
            <a:spLocks noChangeArrowheads="1"/>
          </p:cNvSpPr>
          <p:nvPr/>
        </p:nvSpPr>
        <p:spPr bwMode="auto">
          <a:xfrm>
            <a:off x="3806825" y="3008313"/>
            <a:ext cx="182563"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5" name="AutoShape 19"/>
          <p:cNvSpPr>
            <a:spLocks noChangeArrowheads="1"/>
          </p:cNvSpPr>
          <p:nvPr/>
        </p:nvSpPr>
        <p:spPr bwMode="auto">
          <a:xfrm>
            <a:off x="4002088" y="4589463"/>
            <a:ext cx="182562"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6" name="AutoShape 19"/>
          <p:cNvSpPr>
            <a:spLocks noChangeArrowheads="1"/>
          </p:cNvSpPr>
          <p:nvPr/>
        </p:nvSpPr>
        <p:spPr bwMode="auto">
          <a:xfrm>
            <a:off x="3883025" y="4927600"/>
            <a:ext cx="182563"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7" name="AutoShape 19"/>
          <p:cNvSpPr>
            <a:spLocks noChangeArrowheads="1"/>
          </p:cNvSpPr>
          <p:nvPr/>
        </p:nvSpPr>
        <p:spPr bwMode="auto">
          <a:xfrm>
            <a:off x="4664075" y="5008563"/>
            <a:ext cx="182563"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8" name="AutoShape 19"/>
          <p:cNvSpPr>
            <a:spLocks noChangeArrowheads="1"/>
          </p:cNvSpPr>
          <p:nvPr/>
        </p:nvSpPr>
        <p:spPr bwMode="auto">
          <a:xfrm>
            <a:off x="5145088" y="5803900"/>
            <a:ext cx="182562"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49" name="AutoShape 19"/>
          <p:cNvSpPr>
            <a:spLocks noChangeArrowheads="1"/>
          </p:cNvSpPr>
          <p:nvPr/>
        </p:nvSpPr>
        <p:spPr bwMode="auto">
          <a:xfrm>
            <a:off x="8397875" y="5813425"/>
            <a:ext cx="182563"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50" name="AutoShape 19"/>
          <p:cNvSpPr>
            <a:spLocks noChangeArrowheads="1"/>
          </p:cNvSpPr>
          <p:nvPr/>
        </p:nvSpPr>
        <p:spPr bwMode="auto">
          <a:xfrm>
            <a:off x="7950200" y="4479925"/>
            <a:ext cx="182563"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51" name="AutoShape 19"/>
          <p:cNvSpPr>
            <a:spLocks noChangeArrowheads="1"/>
          </p:cNvSpPr>
          <p:nvPr/>
        </p:nvSpPr>
        <p:spPr bwMode="auto">
          <a:xfrm>
            <a:off x="2501900" y="5103813"/>
            <a:ext cx="182563"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52" name="AutoShape 19"/>
          <p:cNvSpPr>
            <a:spLocks noChangeArrowheads="1"/>
          </p:cNvSpPr>
          <p:nvPr/>
        </p:nvSpPr>
        <p:spPr bwMode="auto">
          <a:xfrm>
            <a:off x="4479925" y="5583238"/>
            <a:ext cx="182563"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53" name="AutoShape 19"/>
          <p:cNvSpPr>
            <a:spLocks noChangeArrowheads="1"/>
          </p:cNvSpPr>
          <p:nvPr/>
        </p:nvSpPr>
        <p:spPr bwMode="auto">
          <a:xfrm>
            <a:off x="3813175" y="1154113"/>
            <a:ext cx="182563"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54" name="Text Box 22"/>
          <p:cNvSpPr txBox="1">
            <a:spLocks noChangeArrowheads="1"/>
          </p:cNvSpPr>
          <p:nvPr/>
        </p:nvSpPr>
        <p:spPr bwMode="auto">
          <a:xfrm>
            <a:off x="4083050" y="1079500"/>
            <a:ext cx="687561"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Barker Cr</a:t>
            </a:r>
          </a:p>
        </p:txBody>
      </p:sp>
      <p:sp>
        <p:nvSpPr>
          <p:cNvPr id="18455" name="AutoShape 19"/>
          <p:cNvSpPr>
            <a:spLocks noChangeArrowheads="1"/>
          </p:cNvSpPr>
          <p:nvPr/>
        </p:nvSpPr>
        <p:spPr bwMode="auto">
          <a:xfrm>
            <a:off x="7843838" y="1931988"/>
            <a:ext cx="182562"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56" name="Text Box 24"/>
          <p:cNvSpPr txBox="1">
            <a:spLocks noChangeArrowheads="1"/>
          </p:cNvSpPr>
          <p:nvPr/>
        </p:nvSpPr>
        <p:spPr bwMode="auto">
          <a:xfrm>
            <a:off x="7842250" y="2176463"/>
            <a:ext cx="1107098"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Springbrook Cr</a:t>
            </a:r>
          </a:p>
        </p:txBody>
      </p:sp>
      <p:sp>
        <p:nvSpPr>
          <p:cNvPr id="18457" name="AutoShape 19"/>
          <p:cNvSpPr>
            <a:spLocks noChangeArrowheads="1"/>
          </p:cNvSpPr>
          <p:nvPr/>
        </p:nvSpPr>
        <p:spPr bwMode="auto">
          <a:xfrm>
            <a:off x="6061075" y="4410075"/>
            <a:ext cx="182563"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58" name="Text Box 26"/>
          <p:cNvSpPr txBox="1">
            <a:spLocks noChangeArrowheads="1"/>
          </p:cNvSpPr>
          <p:nvPr/>
        </p:nvSpPr>
        <p:spPr bwMode="auto">
          <a:xfrm>
            <a:off x="5211763" y="4381500"/>
            <a:ext cx="700513"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Illahee Cr</a:t>
            </a:r>
          </a:p>
        </p:txBody>
      </p:sp>
      <p:sp>
        <p:nvSpPr>
          <p:cNvPr id="18459" name="AutoShape 19"/>
          <p:cNvSpPr>
            <a:spLocks noChangeArrowheads="1"/>
          </p:cNvSpPr>
          <p:nvPr/>
        </p:nvSpPr>
        <p:spPr bwMode="auto">
          <a:xfrm>
            <a:off x="7164388" y="6484938"/>
            <a:ext cx="182562" cy="182562"/>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18460" name="Text Box 28"/>
          <p:cNvSpPr txBox="1">
            <a:spLocks noChangeArrowheads="1"/>
          </p:cNvSpPr>
          <p:nvPr/>
        </p:nvSpPr>
        <p:spPr bwMode="auto">
          <a:xfrm>
            <a:off x="6300788" y="6427788"/>
            <a:ext cx="712311"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400" b="1">
                <a:solidFill>
                  <a:schemeClr val="accent2"/>
                </a:solidFill>
                <a:latin typeface="Calibri" panose="020F0502020204030204" pitchFamily="34" charset="0"/>
              </a:rPr>
              <a:t>Beaver Cr</a:t>
            </a:r>
          </a:p>
        </p:txBody>
      </p:sp>
      <p:sp>
        <p:nvSpPr>
          <p:cNvPr id="18461" name="AutoShape 29"/>
          <p:cNvSpPr>
            <a:spLocks noChangeArrowheads="1"/>
          </p:cNvSpPr>
          <p:nvPr/>
        </p:nvSpPr>
        <p:spPr bwMode="auto">
          <a:xfrm>
            <a:off x="8453438" y="6080125"/>
            <a:ext cx="182562"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18462" name="Text Box 30"/>
          <p:cNvSpPr txBox="1">
            <a:spLocks noChangeArrowheads="1"/>
          </p:cNvSpPr>
          <p:nvPr/>
        </p:nvSpPr>
        <p:spPr bwMode="auto">
          <a:xfrm>
            <a:off x="8640763" y="5953125"/>
            <a:ext cx="437620" cy="184666"/>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sz="1200" b="1" u="sng">
                <a:solidFill>
                  <a:srgbClr val="FF0066"/>
                </a:solidFill>
                <a:latin typeface="Calibri" panose="020F0502020204030204" pitchFamily="34" charset="0"/>
              </a:rPr>
              <a:t>WWTP</a:t>
            </a:r>
          </a:p>
        </p:txBody>
      </p:sp>
      <p:sp>
        <p:nvSpPr>
          <p:cNvPr id="31" name="Rectangle 3"/>
          <p:cNvSpPr>
            <a:spLocks noChangeArrowheads="1"/>
          </p:cNvSpPr>
          <p:nvPr/>
        </p:nvSpPr>
        <p:spPr bwMode="auto">
          <a:xfrm>
            <a:off x="236538" y="5462587"/>
            <a:ext cx="1790700" cy="922337"/>
          </a:xfrm>
          <a:prstGeom prst="rect">
            <a:avLst/>
          </a:prstGeom>
          <a:solidFill>
            <a:srgbClr val="333333"/>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37" name="Text Box 13"/>
          <p:cNvSpPr txBox="1">
            <a:spLocks noChangeArrowheads="1"/>
          </p:cNvSpPr>
          <p:nvPr/>
        </p:nvSpPr>
        <p:spPr bwMode="auto">
          <a:xfrm>
            <a:off x="512763" y="5462588"/>
            <a:ext cx="12909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smtClean="0">
                <a:solidFill>
                  <a:srgbClr val="FFFF00"/>
                </a:solidFill>
                <a:latin typeface="Calibri" panose="020F0502020204030204" pitchFamily="34" charset="0"/>
              </a:rPr>
              <a:t>Stream</a:t>
            </a:r>
            <a:endParaRPr lang="en-US" altLang="en-US" sz="1800" dirty="0">
              <a:solidFill>
                <a:srgbClr val="FFFF00"/>
              </a:solidFill>
              <a:latin typeface="Calibri" panose="020F0502020204030204" pitchFamily="34" charset="0"/>
            </a:endParaRPr>
          </a:p>
          <a:p>
            <a:r>
              <a:rPr lang="en-US" altLang="en-US" sz="1800" dirty="0" err="1">
                <a:solidFill>
                  <a:srgbClr val="FFFF00"/>
                </a:solidFill>
                <a:latin typeface="Calibri" panose="020F0502020204030204" pitchFamily="34" charset="0"/>
              </a:rPr>
              <a:t>Stormwater</a:t>
            </a:r>
            <a:endParaRPr lang="en-US" altLang="en-US" sz="1800" dirty="0">
              <a:solidFill>
                <a:srgbClr val="FFFF00"/>
              </a:solidFill>
              <a:latin typeface="Calibri" panose="020F0502020204030204" pitchFamily="34" charset="0"/>
            </a:endParaRPr>
          </a:p>
          <a:p>
            <a:r>
              <a:rPr lang="en-US" altLang="en-US" sz="1800" dirty="0">
                <a:solidFill>
                  <a:srgbClr val="FFFF00"/>
                </a:solidFill>
                <a:latin typeface="Calibri" panose="020F0502020204030204" pitchFamily="34" charset="0"/>
              </a:rPr>
              <a:t>WWTP</a:t>
            </a:r>
          </a:p>
        </p:txBody>
      </p:sp>
      <p:sp>
        <p:nvSpPr>
          <p:cNvPr id="33" name="AutoShape 19"/>
          <p:cNvSpPr>
            <a:spLocks noChangeArrowheads="1"/>
          </p:cNvSpPr>
          <p:nvPr/>
        </p:nvSpPr>
        <p:spPr bwMode="auto">
          <a:xfrm>
            <a:off x="363538" y="5568950"/>
            <a:ext cx="182563" cy="182563"/>
          </a:xfrm>
          <a:custGeom>
            <a:avLst/>
            <a:gdLst>
              <a:gd name="T0" fmla="*/ 91282 w 21600"/>
              <a:gd name="T1" fmla="*/ 0 h 21600"/>
              <a:gd name="T2" fmla="*/ 26734 w 21600"/>
              <a:gd name="T3" fmla="*/ 26734 h 21600"/>
              <a:gd name="T4" fmla="*/ 0 w 21600"/>
              <a:gd name="T5" fmla="*/ 91282 h 21600"/>
              <a:gd name="T6" fmla="*/ 26734 w 21600"/>
              <a:gd name="T7" fmla="*/ 155829 h 21600"/>
              <a:gd name="T8" fmla="*/ 91282 w 21600"/>
              <a:gd name="T9" fmla="*/ 182563 h 21600"/>
              <a:gd name="T10" fmla="*/ 155829 w 21600"/>
              <a:gd name="T11" fmla="*/ 155829 h 21600"/>
              <a:gd name="T12" fmla="*/ 182563 w 21600"/>
              <a:gd name="T13" fmla="*/ 91282 h 21600"/>
              <a:gd name="T14" fmla="*/ 155829 w 21600"/>
              <a:gd name="T15" fmla="*/ 26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p:spPr>
        <p:txBody>
          <a:bodyPr wrap="none" anchor="ctr"/>
          <a:lstStyle/>
          <a:p>
            <a:endParaRPr lang="en-US">
              <a:latin typeface="Calibri" panose="020F0502020204030204" pitchFamily="34" charset="0"/>
            </a:endParaRPr>
          </a:p>
        </p:txBody>
      </p:sp>
      <p:sp>
        <p:nvSpPr>
          <p:cNvPr id="34" name="AutoShape 35"/>
          <p:cNvSpPr>
            <a:spLocks noChangeArrowheads="1"/>
          </p:cNvSpPr>
          <p:nvPr/>
        </p:nvSpPr>
        <p:spPr bwMode="auto">
          <a:xfrm>
            <a:off x="365126" y="5843588"/>
            <a:ext cx="182563"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sp>
        <p:nvSpPr>
          <p:cNvPr id="35" name="AutoShape 36"/>
          <p:cNvSpPr>
            <a:spLocks noChangeArrowheads="1"/>
          </p:cNvSpPr>
          <p:nvPr/>
        </p:nvSpPr>
        <p:spPr bwMode="auto">
          <a:xfrm>
            <a:off x="368301" y="6097588"/>
            <a:ext cx="182563" cy="1825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libri" panose="020F0502020204030204" pitchFamily="34" charset="0"/>
            </a:endParaRPr>
          </a:p>
        </p:txBody>
      </p:sp>
      <p:pic>
        <p:nvPicPr>
          <p:cNvPr id="38" name="Picture 37"/>
          <p:cNvPicPr>
            <a:picLocks noChangeAspect="1"/>
          </p:cNvPicPr>
          <p:nvPr/>
        </p:nvPicPr>
        <p:blipFill>
          <a:blip r:embed="rId4"/>
          <a:stretch>
            <a:fillRect/>
          </a:stretch>
        </p:blipFill>
        <p:spPr>
          <a:xfrm>
            <a:off x="311444" y="6442076"/>
            <a:ext cx="1447800" cy="438150"/>
          </a:xfrm>
          <a:prstGeom prst="rect">
            <a:avLst/>
          </a:prstGeom>
        </p:spPr>
      </p:pic>
    </p:spTree>
    <p:extLst>
      <p:ext uri="{BB962C8B-B14F-4D97-AF65-F5344CB8AC3E}">
        <p14:creationId xmlns:p14="http://schemas.microsoft.com/office/powerpoint/2010/main" val="355313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5424" y="1"/>
            <a:ext cx="6968576" cy="33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5FCE6CA1-7B65-4BAF-93D4-4443A0EC8539}" type="slidenum">
              <a:rPr lang="en-US" smtClean="0"/>
              <a:pPr>
                <a:defRPr/>
              </a:pPr>
              <a:t>15</a:t>
            </a:fld>
            <a:endParaRPr lang="en-US"/>
          </a:p>
        </p:txBody>
      </p:sp>
      <p:sp>
        <p:nvSpPr>
          <p:cNvPr id="3" name="TextBox 2"/>
          <p:cNvSpPr txBox="1"/>
          <p:nvPr/>
        </p:nvSpPr>
        <p:spPr>
          <a:xfrm>
            <a:off x="27296" y="1307576"/>
            <a:ext cx="2292823" cy="2062103"/>
          </a:xfrm>
          <a:prstGeom prst="rect">
            <a:avLst/>
          </a:prstGeom>
          <a:noFill/>
        </p:spPr>
        <p:txBody>
          <a:bodyPr wrap="square" rtlCol="0">
            <a:spAutoFit/>
          </a:bodyPr>
          <a:lstStyle/>
          <a:p>
            <a:pPr marL="342900" indent="-34290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24 </a:t>
            </a:r>
            <a:r>
              <a:rPr lang="en-US" sz="1600" dirty="0" err="1" smtClean="0">
                <a:latin typeface="Calibri" panose="020F0502020204030204" pitchFamily="34" charset="0"/>
                <a:cs typeface="Calibri" panose="020F0502020204030204" pitchFamily="34" charset="0"/>
              </a:rPr>
              <a:t>hr</a:t>
            </a:r>
            <a:r>
              <a:rPr lang="en-US" sz="1600" dirty="0" smtClean="0">
                <a:latin typeface="Calibri" panose="020F0502020204030204" pitchFamily="34" charset="0"/>
                <a:cs typeface="Calibri" panose="020F0502020204030204" pitchFamily="34" charset="0"/>
              </a:rPr>
              <a:t> Composite</a:t>
            </a:r>
          </a:p>
          <a:p>
            <a:pPr marL="342900" indent="-34290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Trace Metal Analysis using ultra clean seawater methods</a:t>
            </a:r>
          </a:p>
          <a:p>
            <a:pPr marL="342900" indent="-34290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Whole Effluent Toxicity (WET) Testing</a:t>
            </a:r>
          </a:p>
          <a:p>
            <a:pPr lvl="1"/>
            <a:endParaRPr lang="en-US" sz="1600" dirty="0">
              <a:latin typeface="Calibri" panose="020F0502020204030204" pitchFamily="34" charset="0"/>
              <a:cs typeface="Calibri" panose="020F0502020204030204" pitchFamily="34" charset="0"/>
            </a:endParaRPr>
          </a:p>
        </p:txBody>
      </p:sp>
      <p:sp>
        <p:nvSpPr>
          <p:cNvPr id="4" name="Title 3"/>
          <p:cNvSpPr>
            <a:spLocks noGrp="1"/>
          </p:cNvSpPr>
          <p:nvPr>
            <p:ph type="title" idx="4294967295"/>
          </p:nvPr>
        </p:nvSpPr>
        <p:spPr>
          <a:xfrm>
            <a:off x="-53157" y="0"/>
            <a:ext cx="2233767" cy="1143000"/>
          </a:xfrm>
        </p:spPr>
        <p:txBody>
          <a:bodyPr/>
          <a:lstStyle/>
          <a:p>
            <a:r>
              <a:rPr lang="en-US" sz="2800" dirty="0" smtClean="0">
                <a:latin typeface="Calibri" panose="020F0502020204030204" pitchFamily="34" charset="0"/>
                <a:cs typeface="Calibri" panose="020F0502020204030204" pitchFamily="34" charset="0"/>
              </a:rPr>
              <a:t>Effluent Monitoring</a:t>
            </a:r>
            <a:endParaRPr lang="en-US" sz="2800" dirty="0">
              <a:latin typeface="Calibri" panose="020F0502020204030204" pitchFamily="34" charset="0"/>
              <a:cs typeface="Calibri" panose="020F0502020204030204" pitchFamily="34" charset="0"/>
            </a:endParaRPr>
          </a:p>
        </p:txBody>
      </p:sp>
      <p:sp>
        <p:nvSpPr>
          <p:cNvPr id="7" name="TextBox 6"/>
          <p:cNvSpPr txBox="1"/>
          <p:nvPr/>
        </p:nvSpPr>
        <p:spPr>
          <a:xfrm>
            <a:off x="6020096" y="126748"/>
            <a:ext cx="1273019" cy="738664"/>
          </a:xfrm>
          <a:prstGeom prst="rect">
            <a:avLst/>
          </a:prstGeom>
          <a:noFill/>
        </p:spPr>
        <p:txBody>
          <a:bodyPr wrap="square" rtlCol="0">
            <a:spAutoFit/>
          </a:bodyPr>
          <a:lstStyle/>
          <a:p>
            <a:pPr algn="ctr"/>
            <a:r>
              <a:rPr lang="en-US" sz="1400" dirty="0" smtClean="0">
                <a:solidFill>
                  <a:srgbClr val="7030A0"/>
                </a:solidFill>
                <a:latin typeface="Calibri" panose="020F0502020204030204" pitchFamily="34" charset="0"/>
                <a:cs typeface="Calibri" panose="020F0502020204030204" pitchFamily="34" charset="0"/>
              </a:rPr>
              <a:t>Dry Dock</a:t>
            </a:r>
            <a:r>
              <a:rPr lang="en-US" sz="1400" dirty="0">
                <a:solidFill>
                  <a:srgbClr val="7030A0"/>
                </a:solidFill>
                <a:latin typeface="Calibri" panose="020F0502020204030204" pitchFamily="34" charset="0"/>
                <a:cs typeface="Calibri" panose="020F0502020204030204" pitchFamily="34" charset="0"/>
              </a:rPr>
              <a:t> </a:t>
            </a:r>
            <a:r>
              <a:rPr lang="en-US" sz="1400" dirty="0" smtClean="0">
                <a:solidFill>
                  <a:srgbClr val="7030A0"/>
                </a:solidFill>
                <a:latin typeface="Calibri" panose="020F0502020204030204" pitchFamily="34" charset="0"/>
                <a:cs typeface="Calibri" panose="020F0502020204030204" pitchFamily="34" charset="0"/>
              </a:rPr>
              <a:t> Improvements Complete</a:t>
            </a:r>
          </a:p>
        </p:txBody>
      </p:sp>
      <p:sp>
        <p:nvSpPr>
          <p:cNvPr id="10" name="Right Arrow 9"/>
          <p:cNvSpPr/>
          <p:nvPr/>
        </p:nvSpPr>
        <p:spPr>
          <a:xfrm rot="20565597" flipH="1">
            <a:off x="5769355" y="692824"/>
            <a:ext cx="495190" cy="18997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9094" y="3323512"/>
            <a:ext cx="7101236" cy="337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62089" y="1073195"/>
            <a:ext cx="1137940" cy="369332"/>
          </a:xfrm>
          <a:prstGeom prst="rect">
            <a:avLst/>
          </a:prstGeom>
          <a:noFill/>
        </p:spPr>
        <p:txBody>
          <a:bodyPr wrap="none" rtlCol="0">
            <a:spAutoFit/>
          </a:bodyPr>
          <a:lstStyle/>
          <a:p>
            <a:r>
              <a:rPr lang="en-US" sz="1800" b="1" dirty="0" smtClean="0">
                <a:solidFill>
                  <a:srgbClr val="C00000"/>
                </a:solidFill>
                <a:latin typeface="Calibri" panose="020F0502020204030204" pitchFamily="34" charset="0"/>
                <a:cs typeface="Calibri" panose="020F0502020204030204" pitchFamily="34" charset="0"/>
              </a:rPr>
              <a:t>Daily Max</a:t>
            </a:r>
            <a:endParaRPr lang="en-US" sz="1800" b="1" dirty="0">
              <a:solidFill>
                <a:srgbClr val="C00000"/>
              </a:solidFill>
              <a:latin typeface="Calibri" panose="020F0502020204030204" pitchFamily="34" charset="0"/>
              <a:cs typeface="Calibri" panose="020F0502020204030204" pitchFamily="34" charset="0"/>
            </a:endParaRPr>
          </a:p>
        </p:txBody>
      </p:sp>
      <p:sp>
        <p:nvSpPr>
          <p:cNvPr id="18" name="TextBox 17"/>
          <p:cNvSpPr txBox="1"/>
          <p:nvPr/>
        </p:nvSpPr>
        <p:spPr>
          <a:xfrm>
            <a:off x="7763250" y="1410261"/>
            <a:ext cx="1402243" cy="369332"/>
          </a:xfrm>
          <a:prstGeom prst="rect">
            <a:avLst/>
          </a:prstGeom>
          <a:noFill/>
        </p:spPr>
        <p:txBody>
          <a:bodyPr wrap="none" rtlCol="0">
            <a:spAutoFit/>
          </a:bodyPr>
          <a:lstStyle/>
          <a:p>
            <a:r>
              <a:rPr lang="en-US" sz="1800" b="1" dirty="0" smtClean="0">
                <a:solidFill>
                  <a:srgbClr val="00B050"/>
                </a:solidFill>
                <a:latin typeface="Calibri" panose="020F0502020204030204" pitchFamily="34" charset="0"/>
                <a:cs typeface="Calibri" panose="020F0502020204030204" pitchFamily="34" charset="0"/>
              </a:rPr>
              <a:t>Monthly </a:t>
            </a:r>
            <a:r>
              <a:rPr lang="en-US" sz="1800" b="1" dirty="0" err="1" smtClean="0">
                <a:solidFill>
                  <a:srgbClr val="00B050"/>
                </a:solidFill>
                <a:latin typeface="Calibri" panose="020F0502020204030204" pitchFamily="34" charset="0"/>
                <a:cs typeface="Calibri" panose="020F0502020204030204" pitchFamily="34" charset="0"/>
              </a:rPr>
              <a:t>Avg</a:t>
            </a:r>
            <a:endParaRPr lang="en-US" sz="1800" b="1" dirty="0">
              <a:solidFill>
                <a:srgbClr val="00B050"/>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267862" y="3104330"/>
            <a:ext cx="1453883" cy="3593310"/>
          </a:xfrm>
          <a:prstGeom prst="rect">
            <a:avLst/>
          </a:prstGeom>
        </p:spPr>
      </p:pic>
    </p:spTree>
    <p:extLst>
      <p:ext uri="{BB962C8B-B14F-4D97-AF65-F5344CB8AC3E}">
        <p14:creationId xmlns:p14="http://schemas.microsoft.com/office/powerpoint/2010/main" val="1291439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981416" y="1493814"/>
            <a:ext cx="1431632" cy="1073724"/>
          </a:xfrm>
          <a:prstGeom prst="rect">
            <a:avLst/>
          </a:prstGeom>
        </p:spPr>
      </p:pic>
      <p:sp>
        <p:nvSpPr>
          <p:cNvPr id="8194" name="Title 1"/>
          <p:cNvSpPr>
            <a:spLocks noGrp="1"/>
          </p:cNvSpPr>
          <p:nvPr>
            <p:ph type="title"/>
          </p:nvPr>
        </p:nvSpPr>
        <p:spPr>
          <a:xfrm>
            <a:off x="266700" y="-46560"/>
            <a:ext cx="7772400" cy="820882"/>
          </a:xfrm>
        </p:spPr>
        <p:txBody>
          <a:bodyPr/>
          <a:lstStyle/>
          <a:p>
            <a:r>
              <a:rPr lang="en-US" dirty="0" smtClean="0">
                <a:latin typeface="Calibri" pitchFamily="34" charset="0"/>
              </a:rPr>
              <a:t>Toxicity Testing</a:t>
            </a:r>
          </a:p>
        </p:txBody>
      </p:sp>
      <p:sp>
        <p:nvSpPr>
          <p:cNvPr id="5" name="Slide Number Placeholder 4"/>
          <p:cNvSpPr>
            <a:spLocks noGrp="1"/>
          </p:cNvSpPr>
          <p:nvPr>
            <p:ph type="sldNum" sz="quarter" idx="12"/>
          </p:nvPr>
        </p:nvSpPr>
        <p:spPr>
          <a:xfrm>
            <a:off x="6744732" y="6400800"/>
            <a:ext cx="1905000" cy="457200"/>
          </a:xfrm>
        </p:spPr>
        <p:txBody>
          <a:bodyPr/>
          <a:lstStyle/>
          <a:p>
            <a:pPr>
              <a:defRPr/>
            </a:pPr>
            <a:fld id="{AF5F3F62-4150-44EE-91B0-6324B61B2834}" type="slidenum">
              <a:rPr lang="en-US" smtClean="0"/>
              <a:pPr>
                <a:defRPr/>
              </a:pPr>
              <a:t>16</a:t>
            </a:fld>
            <a:endParaRPr lang="en-US" dirty="0"/>
          </a:p>
        </p:txBody>
      </p:sp>
      <p:sp>
        <p:nvSpPr>
          <p:cNvPr id="11" name="TextBox 10"/>
          <p:cNvSpPr txBox="1"/>
          <p:nvPr/>
        </p:nvSpPr>
        <p:spPr>
          <a:xfrm>
            <a:off x="248132" y="1065253"/>
            <a:ext cx="6489700" cy="4924425"/>
          </a:xfrm>
          <a:prstGeom prst="rect">
            <a:avLst/>
          </a:prstGeom>
          <a:noFill/>
        </p:spPr>
        <p:txBody>
          <a:bodyPr wrap="square" rtlCol="0">
            <a:spAutoFit/>
          </a:bodyPr>
          <a:lstStyle/>
          <a:p>
            <a:pPr indent="-231775" eaLnBrk="1" hangingPunct="1">
              <a:spcAft>
                <a:spcPts val="600"/>
              </a:spcAft>
              <a:buFont typeface="Arial" pitchFamily="34" charset="0"/>
              <a:buChar char="•"/>
            </a:pPr>
            <a:r>
              <a:rPr lang="en-US" sz="2400" dirty="0" smtClean="0">
                <a:latin typeface="Calibri" pitchFamily="34" charset="0"/>
              </a:rPr>
              <a:t>Acute Toxicity Test:</a:t>
            </a:r>
          </a:p>
          <a:p>
            <a:pPr lvl="1" indent="-231775" eaLnBrk="1" hangingPunct="1">
              <a:spcAft>
                <a:spcPts val="600"/>
              </a:spcAft>
              <a:buFont typeface="Arial" pitchFamily="34" charset="0"/>
              <a:buChar char="•"/>
            </a:pPr>
            <a:r>
              <a:rPr lang="en-US" sz="2400" dirty="0" smtClean="0">
                <a:latin typeface="Calibri" pitchFamily="34" charset="0"/>
              </a:rPr>
              <a:t>96 hr Mysid Survival</a:t>
            </a:r>
          </a:p>
          <a:p>
            <a:pPr lvl="1" indent="-231775" eaLnBrk="1" hangingPunct="1">
              <a:spcAft>
                <a:spcPts val="600"/>
              </a:spcAft>
              <a:buFont typeface="Arial" pitchFamily="34" charset="0"/>
              <a:buChar char="•"/>
            </a:pPr>
            <a:endParaRPr lang="en-US" sz="2400" dirty="0" smtClean="0">
              <a:latin typeface="Calibri" pitchFamily="34" charset="0"/>
            </a:endParaRPr>
          </a:p>
          <a:p>
            <a:pPr indent="-231775" eaLnBrk="1" hangingPunct="1">
              <a:spcAft>
                <a:spcPts val="600"/>
              </a:spcAft>
              <a:buFont typeface="Arial" pitchFamily="34" charset="0"/>
              <a:buChar char="•"/>
            </a:pPr>
            <a:r>
              <a:rPr lang="en-US" sz="2400" dirty="0" smtClean="0">
                <a:latin typeface="Calibri" pitchFamily="34" charset="0"/>
              </a:rPr>
              <a:t>Chronic Toxicity Tests:</a:t>
            </a:r>
          </a:p>
          <a:p>
            <a:pPr lvl="1" indent="-231775" eaLnBrk="1" hangingPunct="1">
              <a:spcAft>
                <a:spcPts val="600"/>
              </a:spcAft>
              <a:buFont typeface="Arial" pitchFamily="34" charset="0"/>
              <a:buChar char="•"/>
            </a:pPr>
            <a:r>
              <a:rPr lang="en-US" sz="2400" dirty="0" smtClean="0">
                <a:latin typeface="Calibri" pitchFamily="34" charset="0"/>
              </a:rPr>
              <a:t>48 hr Mussel Larvae Development**</a:t>
            </a:r>
          </a:p>
          <a:p>
            <a:pPr lvl="1" indent="-231775" eaLnBrk="1" hangingPunct="1">
              <a:spcAft>
                <a:spcPts val="600"/>
              </a:spcAft>
              <a:buFont typeface="Arial" pitchFamily="34" charset="0"/>
              <a:buChar char="•"/>
            </a:pPr>
            <a:r>
              <a:rPr lang="en-US" sz="2400" dirty="0" smtClean="0">
                <a:latin typeface="Calibri" pitchFamily="34" charset="0"/>
              </a:rPr>
              <a:t>96 hr Sea Urchin Larvae Development</a:t>
            </a:r>
          </a:p>
          <a:p>
            <a:pPr lvl="1" indent="-231775" eaLnBrk="1" hangingPunct="1">
              <a:spcAft>
                <a:spcPts val="600"/>
              </a:spcAft>
              <a:buFont typeface="Arial" pitchFamily="34" charset="0"/>
              <a:buChar char="•"/>
            </a:pPr>
            <a:r>
              <a:rPr lang="en-US" sz="2400" dirty="0" smtClean="0">
                <a:latin typeface="Calibri" pitchFamily="34" charset="0"/>
              </a:rPr>
              <a:t>24 hr </a:t>
            </a:r>
            <a:r>
              <a:rPr lang="en-US" sz="2400" dirty="0" err="1" smtClean="0">
                <a:latin typeface="Calibri" pitchFamily="34" charset="0"/>
              </a:rPr>
              <a:t>QwikLite</a:t>
            </a:r>
            <a:r>
              <a:rPr lang="en-US" sz="2400" dirty="0" smtClean="0">
                <a:latin typeface="Calibri" pitchFamily="34" charset="0"/>
              </a:rPr>
              <a:t> (Bioluminescence Response)</a:t>
            </a:r>
          </a:p>
          <a:p>
            <a:pPr lvl="1" indent="-231775" eaLnBrk="1" hangingPunct="1">
              <a:spcAft>
                <a:spcPts val="600"/>
              </a:spcAft>
              <a:buFont typeface="Arial" pitchFamily="34" charset="0"/>
              <a:buChar char="•"/>
            </a:pPr>
            <a:r>
              <a:rPr lang="en-US" sz="2400" dirty="0" smtClean="0">
                <a:latin typeface="Calibri" pitchFamily="34" charset="0"/>
              </a:rPr>
              <a:t>48 hr Giant Kelp Germination and Growth</a:t>
            </a:r>
          </a:p>
          <a:p>
            <a:pPr lvl="1" indent="-231775" eaLnBrk="1" hangingPunct="1">
              <a:spcAft>
                <a:spcPts val="600"/>
              </a:spcAft>
              <a:buFont typeface="Arial" pitchFamily="34" charset="0"/>
              <a:buChar char="•"/>
            </a:pPr>
            <a:endParaRPr lang="en-US" sz="2400" dirty="0" smtClean="0">
              <a:latin typeface="Calibri" pitchFamily="34" charset="0"/>
            </a:endParaRPr>
          </a:p>
          <a:p>
            <a:pPr lvl="1" indent="-231775" eaLnBrk="1" hangingPunct="1">
              <a:spcAft>
                <a:spcPts val="600"/>
              </a:spcAft>
              <a:buFont typeface="Arial" pitchFamily="34" charset="0"/>
              <a:buChar char="•"/>
            </a:pPr>
            <a:endParaRPr lang="en-US" sz="2400" dirty="0" smtClean="0">
              <a:latin typeface="Calibri" pitchFamily="34" charset="0"/>
            </a:endParaRPr>
          </a:p>
          <a:p>
            <a:pPr lvl="1" indent="-231775">
              <a:spcAft>
                <a:spcPts val="600"/>
              </a:spcAft>
            </a:pPr>
            <a:r>
              <a:rPr lang="en-US" sz="2400" dirty="0" smtClean="0">
                <a:latin typeface="Calibri" pitchFamily="34" charset="0"/>
              </a:rPr>
              <a:t>**Driver for national saltwater WQC for copper</a:t>
            </a:r>
          </a:p>
        </p:txBody>
      </p:sp>
      <p:pic>
        <p:nvPicPr>
          <p:cNvPr id="2" name="Picture 1"/>
          <p:cNvPicPr>
            <a:picLocks noChangeAspect="1"/>
          </p:cNvPicPr>
          <p:nvPr/>
        </p:nvPicPr>
        <p:blipFill>
          <a:blip r:embed="rId4"/>
          <a:stretch>
            <a:fillRect/>
          </a:stretch>
        </p:blipFill>
        <p:spPr>
          <a:xfrm flipV="1">
            <a:off x="6358320" y="244371"/>
            <a:ext cx="2677824" cy="1088536"/>
          </a:xfrm>
          <a:prstGeom prst="rect">
            <a:avLst/>
          </a:prstGeom>
        </p:spPr>
      </p:pic>
      <p:sp>
        <p:nvSpPr>
          <p:cNvPr id="3" name="TextBox 2">
            <a:hlinkClick r:id="rId5"/>
          </p:cNvPr>
          <p:cNvSpPr txBox="1"/>
          <p:nvPr/>
        </p:nvSpPr>
        <p:spPr>
          <a:xfrm>
            <a:off x="7178501" y="1083651"/>
            <a:ext cx="1037463" cy="215444"/>
          </a:xfrm>
          <a:prstGeom prst="rect">
            <a:avLst/>
          </a:prstGeom>
          <a:noFill/>
        </p:spPr>
        <p:txBody>
          <a:bodyPr wrap="none" rtlCol="0">
            <a:spAutoFit/>
          </a:bodyPr>
          <a:lstStyle/>
          <a:p>
            <a:r>
              <a:rPr lang="en-US" sz="800" dirty="0" err="1" smtClean="0">
                <a:solidFill>
                  <a:schemeClr val="bg1"/>
                </a:solidFill>
                <a:latin typeface="Calibri" panose="020F0502020204030204" pitchFamily="34" charset="0"/>
              </a:rPr>
              <a:t>wikipedia</a:t>
            </a:r>
            <a:r>
              <a:rPr lang="en-US" sz="800" dirty="0" smtClean="0">
                <a:solidFill>
                  <a:schemeClr val="bg1"/>
                </a:solidFill>
                <a:latin typeface="Calibri" panose="020F0502020204030204" pitchFamily="34" charset="0"/>
              </a:rPr>
              <a:t>/commons</a:t>
            </a:r>
            <a:endParaRPr lang="en-US" sz="800" dirty="0">
              <a:solidFill>
                <a:schemeClr val="bg1"/>
              </a:solidFill>
              <a:latin typeface="Calibri" panose="020F0502020204030204" pitchFamily="34" charset="0"/>
            </a:endParaRPr>
          </a:p>
        </p:txBody>
      </p:sp>
      <p:sp>
        <p:nvSpPr>
          <p:cNvPr id="7" name="Rectangle 6">
            <a:hlinkClick r:id="rId6"/>
          </p:cNvPr>
          <p:cNvSpPr/>
          <p:nvPr/>
        </p:nvSpPr>
        <p:spPr>
          <a:xfrm>
            <a:off x="6795879" y="2534329"/>
            <a:ext cx="1802707" cy="215444"/>
          </a:xfrm>
          <a:prstGeom prst="rect">
            <a:avLst/>
          </a:prstGeom>
        </p:spPr>
        <p:txBody>
          <a:bodyPr wrap="square">
            <a:spAutoFit/>
          </a:bodyPr>
          <a:lstStyle/>
          <a:p>
            <a:r>
              <a:rPr lang="en-US" sz="800" dirty="0">
                <a:latin typeface="Calibri" panose="020F0502020204030204" pitchFamily="34" charset="0"/>
              </a:rPr>
              <a:t>NOAA Fisheries/Renee </a:t>
            </a:r>
            <a:r>
              <a:rPr lang="en-US" sz="800" dirty="0" err="1">
                <a:latin typeface="Calibri" panose="020F0502020204030204" pitchFamily="34" charset="0"/>
              </a:rPr>
              <a:t>Mercaldo</a:t>
            </a:r>
            <a:r>
              <a:rPr lang="en-US" sz="800" dirty="0">
                <a:latin typeface="Calibri" panose="020F0502020204030204" pitchFamily="34" charset="0"/>
              </a:rPr>
              <a:t>-Allen</a:t>
            </a:r>
          </a:p>
        </p:txBody>
      </p:sp>
      <p:pic>
        <p:nvPicPr>
          <p:cNvPr id="20" name="Picture 19"/>
          <p:cNvPicPr>
            <a:picLocks noChangeAspect="1"/>
          </p:cNvPicPr>
          <p:nvPr/>
        </p:nvPicPr>
        <p:blipFill>
          <a:blip r:embed="rId7"/>
          <a:stretch>
            <a:fillRect/>
          </a:stretch>
        </p:blipFill>
        <p:spPr>
          <a:xfrm>
            <a:off x="7009562" y="2783536"/>
            <a:ext cx="1375341" cy="1138527"/>
          </a:xfrm>
          <a:prstGeom prst="rect">
            <a:avLst/>
          </a:prstGeom>
        </p:spPr>
      </p:pic>
      <p:sp>
        <p:nvSpPr>
          <p:cNvPr id="24" name="TextBox 23">
            <a:hlinkClick r:id="rId8"/>
          </p:cNvPr>
          <p:cNvSpPr txBox="1"/>
          <p:nvPr/>
        </p:nvSpPr>
        <p:spPr>
          <a:xfrm>
            <a:off x="7169684" y="2759675"/>
            <a:ext cx="1055097" cy="215444"/>
          </a:xfrm>
          <a:prstGeom prst="rect">
            <a:avLst/>
          </a:prstGeom>
          <a:noFill/>
        </p:spPr>
        <p:txBody>
          <a:bodyPr wrap="none" rtlCol="0">
            <a:spAutoFit/>
          </a:bodyPr>
          <a:lstStyle/>
          <a:p>
            <a:r>
              <a:rPr lang="en-US" sz="800" dirty="0" err="1" smtClean="0">
                <a:solidFill>
                  <a:schemeClr val="bg1"/>
                </a:solidFill>
                <a:latin typeface="Calibri" panose="020F0502020204030204" pitchFamily="34" charset="0"/>
                <a:hlinkClick r:id="rId8"/>
              </a:rPr>
              <a:t>Wikipeida</a:t>
            </a:r>
            <a:r>
              <a:rPr lang="en-US" sz="800" dirty="0" smtClean="0">
                <a:solidFill>
                  <a:schemeClr val="bg1"/>
                </a:solidFill>
                <a:latin typeface="Calibri" panose="020F0502020204030204" pitchFamily="34" charset="0"/>
                <a:hlinkClick r:id="rId8"/>
              </a:rPr>
              <a:t>/commons</a:t>
            </a:r>
            <a:endParaRPr lang="en-US" sz="800" dirty="0">
              <a:solidFill>
                <a:schemeClr val="bg1"/>
              </a:solidFill>
              <a:latin typeface="Calibri" panose="020F0502020204030204" pitchFamily="34" charset="0"/>
            </a:endParaRPr>
          </a:p>
        </p:txBody>
      </p:sp>
      <p:pic>
        <p:nvPicPr>
          <p:cNvPr id="8" name="Picture 7">
            <a:hlinkClick r:id="rId9"/>
          </p:cNvPr>
          <p:cNvPicPr>
            <a:picLocks noChangeAspect="1"/>
          </p:cNvPicPr>
          <p:nvPr/>
        </p:nvPicPr>
        <p:blipFill>
          <a:blip r:embed="rId10"/>
          <a:stretch>
            <a:fillRect/>
          </a:stretch>
        </p:blipFill>
        <p:spPr>
          <a:xfrm>
            <a:off x="7147922" y="4016676"/>
            <a:ext cx="1098621" cy="1437169"/>
          </a:xfrm>
          <a:prstGeom prst="rect">
            <a:avLst/>
          </a:prstGeom>
        </p:spPr>
      </p:pic>
      <p:pic>
        <p:nvPicPr>
          <p:cNvPr id="9" name="Picture 8"/>
          <p:cNvPicPr>
            <a:picLocks noChangeAspect="1"/>
          </p:cNvPicPr>
          <p:nvPr/>
        </p:nvPicPr>
        <p:blipFill>
          <a:blip r:embed="rId11"/>
          <a:stretch>
            <a:fillRect/>
          </a:stretch>
        </p:blipFill>
        <p:spPr>
          <a:xfrm>
            <a:off x="6692533" y="5453845"/>
            <a:ext cx="2009399" cy="1339599"/>
          </a:xfrm>
          <a:prstGeom prst="rect">
            <a:avLst/>
          </a:prstGeom>
        </p:spPr>
      </p:pic>
      <p:sp>
        <p:nvSpPr>
          <p:cNvPr id="10" name="TextBox 9">
            <a:hlinkClick r:id="rId12"/>
          </p:cNvPr>
          <p:cNvSpPr txBox="1"/>
          <p:nvPr/>
        </p:nvSpPr>
        <p:spPr>
          <a:xfrm>
            <a:off x="6740079" y="6401823"/>
            <a:ext cx="1914307" cy="338554"/>
          </a:xfrm>
          <a:prstGeom prst="rect">
            <a:avLst/>
          </a:prstGeom>
          <a:noFill/>
        </p:spPr>
        <p:txBody>
          <a:bodyPr wrap="none" rtlCol="0">
            <a:spAutoFit/>
          </a:bodyPr>
          <a:lstStyle/>
          <a:p>
            <a:r>
              <a:rPr lang="en-US" sz="800" dirty="0">
                <a:solidFill>
                  <a:schemeClr val="bg1"/>
                </a:solidFill>
                <a:latin typeface="Calibri" panose="020F0502020204030204" pitchFamily="34" charset="0"/>
              </a:rPr>
              <a:t>Steve </a:t>
            </a:r>
            <a:r>
              <a:rPr lang="en-US" sz="800" dirty="0" err="1" smtClean="0">
                <a:solidFill>
                  <a:schemeClr val="bg1"/>
                </a:solidFill>
                <a:latin typeface="Calibri" panose="020F0502020204030204" pitchFamily="34" charset="0"/>
              </a:rPr>
              <a:t>Lonhart</a:t>
            </a:r>
            <a:endParaRPr lang="en-US" sz="800" dirty="0" smtClean="0">
              <a:solidFill>
                <a:schemeClr val="bg1"/>
              </a:solidFill>
              <a:latin typeface="Calibri" panose="020F0502020204030204" pitchFamily="34" charset="0"/>
            </a:endParaRPr>
          </a:p>
          <a:p>
            <a:r>
              <a:rPr lang="en-US" sz="800" dirty="0" smtClean="0">
                <a:solidFill>
                  <a:schemeClr val="bg1"/>
                </a:solidFill>
                <a:latin typeface="Calibri" panose="020F0502020204030204" pitchFamily="34" charset="0"/>
              </a:rPr>
              <a:t>Monterey </a:t>
            </a:r>
            <a:r>
              <a:rPr lang="en-US" sz="800" dirty="0">
                <a:solidFill>
                  <a:schemeClr val="bg1"/>
                </a:solidFill>
                <a:latin typeface="Calibri" panose="020F0502020204030204" pitchFamily="34" charset="0"/>
              </a:rPr>
              <a:t>Bay National Marine </a:t>
            </a:r>
            <a:r>
              <a:rPr lang="en-US" sz="800" dirty="0" smtClean="0">
                <a:solidFill>
                  <a:schemeClr val="bg1"/>
                </a:solidFill>
                <a:latin typeface="Calibri" panose="020F0502020204030204" pitchFamily="34" charset="0"/>
              </a:rPr>
              <a:t>Sanctuary</a:t>
            </a:r>
            <a:endParaRPr lang="en-US" sz="800" dirty="0">
              <a:solidFill>
                <a:schemeClr val="bg1"/>
              </a:solidFill>
              <a:latin typeface="Calibri" panose="020F0502020204030204" pitchFamily="34" charset="0"/>
            </a:endParaRPr>
          </a:p>
        </p:txBody>
      </p:sp>
      <p:cxnSp>
        <p:nvCxnSpPr>
          <p:cNvPr id="13" name="Straight Arrow Connector 12"/>
          <p:cNvCxnSpPr>
            <a:endCxn id="2" idx="1"/>
          </p:cNvCxnSpPr>
          <p:nvPr/>
        </p:nvCxnSpPr>
        <p:spPr>
          <a:xfrm flipV="1">
            <a:off x="3492982" y="788639"/>
            <a:ext cx="2865338" cy="938561"/>
          </a:xfrm>
          <a:prstGeom prst="straightConnector1">
            <a:avLst/>
          </a:prstGeom>
          <a:ln w="444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p:cNvCxnSpPr/>
          <p:nvPr/>
        </p:nvCxnSpPr>
        <p:spPr>
          <a:xfrm flipV="1">
            <a:off x="5321300" y="2208974"/>
            <a:ext cx="1602069" cy="766145"/>
          </a:xfrm>
          <a:prstGeom prst="straightConnector1">
            <a:avLst/>
          </a:prstGeom>
          <a:ln w="444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p:cNvCxnSpPr>
            <a:endCxn id="20" idx="1"/>
          </p:cNvCxnSpPr>
          <p:nvPr/>
        </p:nvCxnSpPr>
        <p:spPr>
          <a:xfrm flipV="1">
            <a:off x="5593030" y="3352800"/>
            <a:ext cx="1416532" cy="102269"/>
          </a:xfrm>
          <a:prstGeom prst="straightConnector1">
            <a:avLst/>
          </a:prstGeom>
          <a:ln w="444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p:cNvCxnSpPr/>
          <p:nvPr/>
        </p:nvCxnSpPr>
        <p:spPr>
          <a:xfrm>
            <a:off x="6291370" y="4015634"/>
            <a:ext cx="878314" cy="475693"/>
          </a:xfrm>
          <a:prstGeom prst="straightConnector1">
            <a:avLst/>
          </a:prstGeom>
          <a:ln w="444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p:cNvCxnSpPr/>
          <p:nvPr/>
        </p:nvCxnSpPr>
        <p:spPr>
          <a:xfrm>
            <a:off x="5979055" y="4481073"/>
            <a:ext cx="816824" cy="908216"/>
          </a:xfrm>
          <a:prstGeom prst="straightConnector1">
            <a:avLst/>
          </a:prstGeom>
          <a:ln w="444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7488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327B87A-0395-42AA-867E-1455E0338250}" type="slidenum">
              <a:rPr lang="en-US" smtClean="0"/>
              <a:pPr>
                <a:defRPr/>
              </a:pPr>
              <a:t>17</a:t>
            </a:fld>
            <a:endParaRPr lang="en-US" dirty="0"/>
          </a:p>
        </p:txBody>
      </p:sp>
      <p:graphicFrame>
        <p:nvGraphicFramePr>
          <p:cNvPr id="10" name="Table 9"/>
          <p:cNvGraphicFramePr>
            <a:graphicFrameLocks noGrp="1"/>
          </p:cNvGraphicFramePr>
          <p:nvPr/>
        </p:nvGraphicFramePr>
        <p:xfrm>
          <a:off x="-2" y="-16"/>
          <a:ext cx="9144001" cy="6616715"/>
        </p:xfrm>
        <a:graphic>
          <a:graphicData uri="http://schemas.openxmlformats.org/drawingml/2006/table">
            <a:tbl>
              <a:tblPr/>
              <a:tblGrid>
                <a:gridCol w="967709">
                  <a:extLst>
                    <a:ext uri="{9D8B030D-6E8A-4147-A177-3AD203B41FA5}">
                      <a16:colId xmlns="" xmlns:a16="http://schemas.microsoft.com/office/drawing/2014/main" val="20000"/>
                    </a:ext>
                  </a:extLst>
                </a:gridCol>
                <a:gridCol w="651930">
                  <a:extLst>
                    <a:ext uri="{9D8B030D-6E8A-4147-A177-3AD203B41FA5}">
                      <a16:colId xmlns="" xmlns:a16="http://schemas.microsoft.com/office/drawing/2014/main" val="20001"/>
                    </a:ext>
                  </a:extLst>
                </a:gridCol>
                <a:gridCol w="651930">
                  <a:extLst>
                    <a:ext uri="{9D8B030D-6E8A-4147-A177-3AD203B41FA5}">
                      <a16:colId xmlns="" xmlns:a16="http://schemas.microsoft.com/office/drawing/2014/main" val="20002"/>
                    </a:ext>
                  </a:extLst>
                </a:gridCol>
                <a:gridCol w="651930">
                  <a:extLst>
                    <a:ext uri="{9D8B030D-6E8A-4147-A177-3AD203B41FA5}">
                      <a16:colId xmlns="" xmlns:a16="http://schemas.microsoft.com/office/drawing/2014/main" val="20003"/>
                    </a:ext>
                  </a:extLst>
                </a:gridCol>
                <a:gridCol w="651930">
                  <a:extLst>
                    <a:ext uri="{9D8B030D-6E8A-4147-A177-3AD203B41FA5}">
                      <a16:colId xmlns="" xmlns:a16="http://schemas.microsoft.com/office/drawing/2014/main" val="20004"/>
                    </a:ext>
                  </a:extLst>
                </a:gridCol>
                <a:gridCol w="176566">
                  <a:extLst>
                    <a:ext uri="{9D8B030D-6E8A-4147-A177-3AD203B41FA5}">
                      <a16:colId xmlns="" xmlns:a16="http://schemas.microsoft.com/office/drawing/2014/main" val="20005"/>
                    </a:ext>
                  </a:extLst>
                </a:gridCol>
                <a:gridCol w="651930">
                  <a:extLst>
                    <a:ext uri="{9D8B030D-6E8A-4147-A177-3AD203B41FA5}">
                      <a16:colId xmlns="" xmlns:a16="http://schemas.microsoft.com/office/drawing/2014/main" val="20006"/>
                    </a:ext>
                  </a:extLst>
                </a:gridCol>
                <a:gridCol w="651930">
                  <a:extLst>
                    <a:ext uri="{9D8B030D-6E8A-4147-A177-3AD203B41FA5}">
                      <a16:colId xmlns="" xmlns:a16="http://schemas.microsoft.com/office/drawing/2014/main" val="20007"/>
                    </a:ext>
                  </a:extLst>
                </a:gridCol>
                <a:gridCol w="651930">
                  <a:extLst>
                    <a:ext uri="{9D8B030D-6E8A-4147-A177-3AD203B41FA5}">
                      <a16:colId xmlns="" xmlns:a16="http://schemas.microsoft.com/office/drawing/2014/main" val="20008"/>
                    </a:ext>
                  </a:extLst>
                </a:gridCol>
                <a:gridCol w="651930">
                  <a:extLst>
                    <a:ext uri="{9D8B030D-6E8A-4147-A177-3AD203B41FA5}">
                      <a16:colId xmlns="" xmlns:a16="http://schemas.microsoft.com/office/drawing/2014/main" val="20009"/>
                    </a:ext>
                  </a:extLst>
                </a:gridCol>
                <a:gridCol w="176566">
                  <a:extLst>
                    <a:ext uri="{9D8B030D-6E8A-4147-A177-3AD203B41FA5}">
                      <a16:colId xmlns="" xmlns:a16="http://schemas.microsoft.com/office/drawing/2014/main" val="20010"/>
                    </a:ext>
                  </a:extLst>
                </a:gridCol>
                <a:gridCol w="651930">
                  <a:extLst>
                    <a:ext uri="{9D8B030D-6E8A-4147-A177-3AD203B41FA5}">
                      <a16:colId xmlns="" xmlns:a16="http://schemas.microsoft.com/office/drawing/2014/main" val="20011"/>
                    </a:ext>
                  </a:extLst>
                </a:gridCol>
                <a:gridCol w="651930">
                  <a:extLst>
                    <a:ext uri="{9D8B030D-6E8A-4147-A177-3AD203B41FA5}">
                      <a16:colId xmlns="" xmlns:a16="http://schemas.microsoft.com/office/drawing/2014/main" val="20012"/>
                    </a:ext>
                  </a:extLst>
                </a:gridCol>
                <a:gridCol w="651930">
                  <a:extLst>
                    <a:ext uri="{9D8B030D-6E8A-4147-A177-3AD203B41FA5}">
                      <a16:colId xmlns="" xmlns:a16="http://schemas.microsoft.com/office/drawing/2014/main" val="20013"/>
                    </a:ext>
                  </a:extLst>
                </a:gridCol>
                <a:gridCol w="651930">
                  <a:extLst>
                    <a:ext uri="{9D8B030D-6E8A-4147-A177-3AD203B41FA5}">
                      <a16:colId xmlns="" xmlns:a16="http://schemas.microsoft.com/office/drawing/2014/main" val="20014"/>
                    </a:ext>
                  </a:extLst>
                </a:gridCol>
              </a:tblGrid>
              <a:tr h="189049">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1" i="0" u="none" strike="noStrike">
                          <a:solidFill>
                            <a:srgbClr val="FF0000"/>
                          </a:solidFill>
                          <a:latin typeface="Arial"/>
                        </a:rPr>
                        <a:t>AMB17</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AMB18</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AMB19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AMB20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1" i="0" u="none" strike="noStrike">
                          <a:solidFill>
                            <a:srgbClr val="FF0000"/>
                          </a:solidFill>
                          <a:latin typeface="Arial"/>
                        </a:rPr>
                        <a:t>AMB17</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AMB18</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AMB19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AMB20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1" i="0" u="none" strike="noStrike">
                          <a:solidFill>
                            <a:srgbClr val="FF0000"/>
                          </a:solidFill>
                          <a:latin typeface="Arial"/>
                        </a:rPr>
                        <a:t>AMB17</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AMB18</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AMB19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1" i="0" u="none" strike="noStrike">
                          <a:solidFill>
                            <a:srgbClr val="FF0000"/>
                          </a:solidFill>
                          <a:latin typeface="Arial"/>
                        </a:rPr>
                        <a:t>AMB20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10000"/>
                  </a:ext>
                </a:extLst>
              </a:tr>
              <a:tr h="189049">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FF"/>
                    </a:solidFill>
                  </a:tcPr>
                </a:tc>
                <a:tc gridSpan="4">
                  <a:txBody>
                    <a:bodyPr/>
                    <a:lstStyle/>
                    <a:p>
                      <a:pPr algn="ctr" fontAlgn="b"/>
                      <a:r>
                        <a:rPr lang="en-US" sz="1100" b="1" i="0" u="none" strike="noStrike">
                          <a:latin typeface="Arial"/>
                        </a:rPr>
                        <a:t>NPDES18</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gridSpan="4">
                  <a:txBody>
                    <a:bodyPr/>
                    <a:lstStyle/>
                    <a:p>
                      <a:pPr algn="ctr" fontAlgn="b"/>
                      <a:r>
                        <a:rPr lang="en-US" sz="1100" b="1" i="0" u="none" strike="noStrike">
                          <a:latin typeface="Arial"/>
                        </a:rPr>
                        <a:t>PS08</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gridSpan="4">
                  <a:txBody>
                    <a:bodyPr/>
                    <a:lstStyle/>
                    <a:p>
                      <a:pPr algn="ctr" fontAlgn="b"/>
                      <a:r>
                        <a:rPr lang="en-US" sz="1100" b="1" i="0" u="none" strike="noStrike">
                          <a:latin typeface="Arial"/>
                        </a:rPr>
                        <a:t>M4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189049">
                <a:tc>
                  <a:txBody>
                    <a:bodyPr/>
                    <a:lstStyle/>
                    <a:p>
                      <a:pPr algn="ctr" fontAlgn="b"/>
                      <a:r>
                        <a:rPr lang="en-US" sz="1100" b="0" i="0" u="none" strike="noStrike">
                          <a:latin typeface="Arial"/>
                        </a:rPr>
                        <a:t>MysidSurv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15.00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FE282"/>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extLst>
                  <a:ext uri="{0D108BD9-81ED-4DB2-BD59-A6C34878D82A}">
                    <a16:rowId xmlns="" xmlns:a16="http://schemas.microsoft.com/office/drawing/2014/main" val="10002"/>
                  </a:ext>
                </a:extLst>
              </a:tr>
              <a:tr h="189049">
                <a:tc>
                  <a:txBody>
                    <a:bodyPr/>
                    <a:lstStyle/>
                    <a:p>
                      <a:pPr algn="ctr" fontAlgn="b"/>
                      <a:r>
                        <a:rPr lang="en-US" sz="1100" b="0" i="0" u="none" strike="noStrike">
                          <a:latin typeface="Arial"/>
                        </a:rPr>
                        <a:t>SeaUrchin</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9.27</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0D47F"/>
                    </a:solidFill>
                  </a:tcPr>
                </a:tc>
                <a:tc>
                  <a:txBody>
                    <a:bodyPr/>
                    <a:lstStyle/>
                    <a:p>
                      <a:pPr algn="ctr" fontAlgn="b"/>
                      <a:r>
                        <a:rPr lang="en-US" sz="1100" b="1" i="0" u="none" strike="noStrike">
                          <a:latin typeface="Arial"/>
                        </a:rPr>
                        <a:t>67.01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7542F"/>
                    </a:solidFill>
                  </a:tcPr>
                </a:tc>
                <a:tc>
                  <a:txBody>
                    <a:bodyPr/>
                    <a:lstStyle/>
                    <a:p>
                      <a:pPr algn="ctr" fontAlgn="b"/>
                      <a:r>
                        <a:rPr lang="en-US" sz="1100" b="1" i="0" u="none" strike="noStrike">
                          <a:latin typeface="Arial"/>
                        </a:rPr>
                        <a:t>93.63</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00000"/>
                    </a:solidFill>
                  </a:tcPr>
                </a:tc>
                <a:tc>
                  <a:txBody>
                    <a:bodyPr/>
                    <a:lstStyle/>
                    <a:p>
                      <a:pPr algn="ctr" fontAlgn="b"/>
                      <a:r>
                        <a:rPr lang="en-US" sz="1100" b="1" i="0" u="none" strike="noStrike">
                          <a:latin typeface="Arial"/>
                        </a:rPr>
                        <a:t>85.66</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71A0F"/>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4.26</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6C87D"/>
                    </a:solidFill>
                  </a:tcPr>
                </a:tc>
                <a:tc>
                  <a:txBody>
                    <a:bodyPr/>
                    <a:lstStyle/>
                    <a:p>
                      <a:pPr algn="ctr" fontAlgn="b"/>
                      <a:r>
                        <a:rPr lang="en-US" sz="1100" b="0" i="0" u="none" strike="noStrike">
                          <a:latin typeface="Arial"/>
                        </a:rPr>
                        <a:t>1.62</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0C1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0.20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4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0.60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7BF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extLst>
                  <a:ext uri="{0D108BD9-81ED-4DB2-BD59-A6C34878D82A}">
                    <a16:rowId xmlns="" xmlns:a16="http://schemas.microsoft.com/office/drawing/2014/main" val="10003"/>
                  </a:ext>
                </a:extLst>
              </a:tr>
              <a:tr h="189049">
                <a:tc>
                  <a:txBody>
                    <a:bodyPr/>
                    <a:lstStyle/>
                    <a:p>
                      <a:pPr algn="ctr" fontAlgn="b"/>
                      <a:r>
                        <a:rPr lang="en-US" sz="1100" b="0" i="0" u="none" strike="noStrike">
                          <a:latin typeface="Arial"/>
                        </a:rPr>
                        <a:t>QwikLite</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11.11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FD880"/>
                    </a:solidFill>
                  </a:tcPr>
                </a:tc>
                <a:tc>
                  <a:txBody>
                    <a:bodyPr/>
                    <a:lstStyle/>
                    <a:p>
                      <a:pPr algn="ctr" fontAlgn="b"/>
                      <a:r>
                        <a:rPr lang="en-US" sz="1100" b="0" i="0" u="none" strike="noStrike">
                          <a:latin typeface="Arial"/>
                        </a:rPr>
                        <a:t>19.59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983"/>
                    </a:solidFill>
                  </a:tcPr>
                </a:tc>
                <a:tc>
                  <a:txBody>
                    <a:bodyPr/>
                    <a:lstStyle/>
                    <a:p>
                      <a:pPr algn="ctr" fontAlgn="b"/>
                      <a:r>
                        <a:rPr lang="en-US" sz="1100" b="1" i="0" u="none" strike="noStrike">
                          <a:latin typeface="Arial"/>
                        </a:rPr>
                        <a:t>26.94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D276"/>
                    </a:solidFill>
                  </a:tcPr>
                </a:tc>
                <a:tc>
                  <a:txBody>
                    <a:bodyPr/>
                    <a:lstStyle/>
                    <a:p>
                      <a:pPr algn="ctr" fontAlgn="b"/>
                      <a:r>
                        <a:rPr lang="en-US" sz="1100" b="1" i="0" u="none" strike="noStrike">
                          <a:latin typeface="Arial"/>
                        </a:rPr>
                        <a:t>41.22</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DA55D"/>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22.22</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DE17E"/>
                    </a:solidFill>
                  </a:tcPr>
                </a:tc>
                <a:extLst>
                  <a:ext uri="{0D108BD9-81ED-4DB2-BD59-A6C34878D82A}">
                    <a16:rowId xmlns="" xmlns:a16="http://schemas.microsoft.com/office/drawing/2014/main" val="10004"/>
                  </a:ext>
                </a:extLst>
              </a:tr>
              <a:tr h="189049">
                <a:tc>
                  <a:txBody>
                    <a:bodyPr/>
                    <a:lstStyle/>
                    <a:p>
                      <a:pPr algn="ctr" fontAlgn="b"/>
                      <a:r>
                        <a:rPr lang="en-US" sz="1100" b="0" i="0" u="none" strike="noStrike">
                          <a:latin typeface="Arial"/>
                        </a:rPr>
                        <a:t>MusDev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0.31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5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extLst>
                  <a:ext uri="{0D108BD9-81ED-4DB2-BD59-A6C34878D82A}">
                    <a16:rowId xmlns="" xmlns:a16="http://schemas.microsoft.com/office/drawing/2014/main" val="10005"/>
                  </a:ext>
                </a:extLst>
              </a:tr>
              <a:tr h="189049">
                <a:tc>
                  <a:txBody>
                    <a:bodyPr/>
                    <a:lstStyle/>
                    <a:p>
                      <a:pPr algn="ctr" fontAlgn="b"/>
                      <a:r>
                        <a:rPr lang="en-US" sz="1100" b="0" i="0" u="none" strike="noStrike">
                          <a:latin typeface="Arial"/>
                        </a:rPr>
                        <a:t>MusNorSur</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7.44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0CF7E"/>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06"/>
                  </a:ext>
                </a:extLst>
              </a:tr>
              <a:tr h="189049">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 xmlns:a16="http://schemas.microsoft.com/office/drawing/2014/main" val="10007"/>
                  </a:ext>
                </a:extLst>
              </a:tr>
              <a:tr h="189049">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FF"/>
                    </a:solidFill>
                  </a:tcPr>
                </a:tc>
                <a:tc gridSpan="4">
                  <a:txBody>
                    <a:bodyPr/>
                    <a:lstStyle/>
                    <a:p>
                      <a:pPr algn="ctr" fontAlgn="b"/>
                      <a:r>
                        <a:rPr lang="en-US" sz="1100" b="1" i="0" u="none" strike="noStrike">
                          <a:latin typeface="Arial"/>
                        </a:rPr>
                        <a:t>NPDES19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gridSpan="4">
                  <a:txBody>
                    <a:bodyPr/>
                    <a:lstStyle/>
                    <a:p>
                      <a:pPr algn="ctr" fontAlgn="b"/>
                      <a:r>
                        <a:rPr lang="en-US" sz="1100" b="1" i="0" u="none" strike="noStrike">
                          <a:latin typeface="Arial"/>
                        </a:rPr>
                        <a:t>PS09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gridSpan="4">
                  <a:txBody>
                    <a:bodyPr/>
                    <a:lstStyle/>
                    <a:p>
                      <a:pPr algn="ctr" fontAlgn="b"/>
                      <a:r>
                        <a:rPr lang="en-US" sz="1100" b="1" i="0" u="none" strike="noStrike">
                          <a:latin typeface="Arial"/>
                        </a:rPr>
                        <a:t>BJ-EST</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8"/>
                  </a:ext>
                </a:extLst>
              </a:tr>
              <a:tr h="189049">
                <a:tc>
                  <a:txBody>
                    <a:bodyPr/>
                    <a:lstStyle/>
                    <a:p>
                      <a:pPr algn="ctr" fontAlgn="b"/>
                      <a:r>
                        <a:rPr lang="en-US" sz="1100" b="0" i="0" u="none" strike="noStrike">
                          <a:latin typeface="Arial"/>
                        </a:rPr>
                        <a:t>MysidSurv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extLst>
                  <a:ext uri="{0D108BD9-81ED-4DB2-BD59-A6C34878D82A}">
                    <a16:rowId xmlns="" xmlns:a16="http://schemas.microsoft.com/office/drawing/2014/main" val="10009"/>
                  </a:ext>
                </a:extLst>
              </a:tr>
              <a:tr h="189049">
                <a:tc>
                  <a:txBody>
                    <a:bodyPr/>
                    <a:lstStyle/>
                    <a:p>
                      <a:pPr algn="ctr" fontAlgn="b"/>
                      <a:r>
                        <a:rPr lang="en-US" sz="1100" b="0" i="0" u="none" strike="noStrike">
                          <a:latin typeface="Arial"/>
                        </a:rPr>
                        <a:t>SeaUrchin</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1.09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CC07B"/>
                    </a:solidFill>
                  </a:tcPr>
                </a:tc>
                <a:tc>
                  <a:txBody>
                    <a:bodyPr/>
                    <a:lstStyle/>
                    <a:p>
                      <a:pPr algn="ctr" fontAlgn="b"/>
                      <a:r>
                        <a:rPr lang="en-US" sz="1100" b="1" i="0" u="none" strike="noStrike">
                          <a:latin typeface="Arial"/>
                        </a:rPr>
                        <a:t>14.93</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FE182"/>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0.73</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9BF7B"/>
                    </a:solidFill>
                  </a:tcPr>
                </a:tc>
                <a:tc>
                  <a:txBody>
                    <a:bodyPr/>
                    <a:lstStyle/>
                    <a:p>
                      <a:pPr algn="ctr" fontAlgn="b"/>
                      <a:r>
                        <a:rPr lang="en-US" sz="1100" b="0" i="0" u="none" strike="noStrike">
                          <a:latin typeface="Arial"/>
                        </a:rPr>
                        <a:t>0.81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9BF7B"/>
                    </a:solidFill>
                  </a:tcPr>
                </a:tc>
                <a:tc>
                  <a:txBody>
                    <a:bodyPr/>
                    <a:lstStyle/>
                    <a:p>
                      <a:pPr algn="ctr" fontAlgn="b"/>
                      <a:r>
                        <a:rPr lang="en-US" sz="1100" b="0" i="0" u="none" strike="noStrike">
                          <a:latin typeface="Arial"/>
                        </a:rPr>
                        <a:t>0.81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9BF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1.00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BC07B"/>
                    </a:solidFill>
                  </a:tcPr>
                </a:tc>
                <a:tc>
                  <a:txBody>
                    <a:bodyPr/>
                    <a:lstStyle/>
                    <a:p>
                      <a:pPr algn="ctr" fontAlgn="b"/>
                      <a:r>
                        <a:rPr lang="en-US" sz="1100" b="0" i="0" u="none" strike="noStrike">
                          <a:latin typeface="Arial"/>
                        </a:rPr>
                        <a:t>0.45</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6BF7B"/>
                    </a:solidFill>
                  </a:tcPr>
                </a:tc>
                <a:tc>
                  <a:txBody>
                    <a:bodyPr/>
                    <a:lstStyle/>
                    <a:p>
                      <a:pPr algn="ctr" fontAlgn="b"/>
                      <a:r>
                        <a:rPr lang="en-US" sz="1100" b="0" i="0" u="none" strike="noStrike">
                          <a:latin typeface="Arial"/>
                        </a:rPr>
                        <a:t>0.60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7BF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extLst>
                  <a:ext uri="{0D108BD9-81ED-4DB2-BD59-A6C34878D82A}">
                    <a16:rowId xmlns="" xmlns:a16="http://schemas.microsoft.com/office/drawing/2014/main" val="10010"/>
                  </a:ext>
                </a:extLst>
              </a:tr>
              <a:tr h="189049">
                <a:tc>
                  <a:txBody>
                    <a:bodyPr/>
                    <a:lstStyle/>
                    <a:p>
                      <a:pPr algn="ctr" fontAlgn="b"/>
                      <a:r>
                        <a:rPr lang="en-US" sz="1100" b="0" i="0" u="none" strike="noStrike">
                          <a:latin typeface="Arial"/>
                        </a:rPr>
                        <a:t>QwikLite</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1" i="0" u="none" strike="noStrike">
                          <a:latin typeface="Arial"/>
                        </a:rPr>
                        <a:t>36.92</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B264"/>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13.78</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5DF81"/>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7.53</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1D07E"/>
                    </a:solidFill>
                  </a:tcPr>
                </a:tc>
                <a:tc>
                  <a:txBody>
                    <a:bodyPr/>
                    <a:lstStyle/>
                    <a:p>
                      <a:pPr algn="ctr" fontAlgn="b"/>
                      <a:r>
                        <a:rPr lang="en-US" sz="1100" b="0" i="0" u="none" strike="noStrike">
                          <a:latin typeface="Arial"/>
                        </a:rPr>
                        <a:t>18.06</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E983"/>
                    </a:solidFill>
                  </a:tcPr>
                </a:tc>
                <a:extLst>
                  <a:ext uri="{0D108BD9-81ED-4DB2-BD59-A6C34878D82A}">
                    <a16:rowId xmlns="" xmlns:a16="http://schemas.microsoft.com/office/drawing/2014/main" val="10011"/>
                  </a:ext>
                </a:extLst>
              </a:tr>
              <a:tr h="189049">
                <a:tc>
                  <a:txBody>
                    <a:bodyPr/>
                    <a:lstStyle/>
                    <a:p>
                      <a:pPr algn="ctr" fontAlgn="b"/>
                      <a:r>
                        <a:rPr lang="en-US" sz="1100" b="0" i="0" u="none" strike="noStrike">
                          <a:latin typeface="Arial"/>
                        </a:rPr>
                        <a:t>MusDev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7.97</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5D17E"/>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extLst>
                  <a:ext uri="{0D108BD9-81ED-4DB2-BD59-A6C34878D82A}">
                    <a16:rowId xmlns="" xmlns:a16="http://schemas.microsoft.com/office/drawing/2014/main" val="10012"/>
                  </a:ext>
                </a:extLst>
              </a:tr>
              <a:tr h="189049">
                <a:tc>
                  <a:txBody>
                    <a:bodyPr/>
                    <a:lstStyle/>
                    <a:p>
                      <a:pPr algn="ctr" fontAlgn="b"/>
                      <a:r>
                        <a:rPr lang="en-US" sz="1100" b="0" i="0" u="none" strike="noStrike">
                          <a:latin typeface="Arial"/>
                        </a:rPr>
                        <a:t>MusNorSur</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8.24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7D17E"/>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6.60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ACD7E"/>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13"/>
                  </a:ext>
                </a:extLst>
              </a:tr>
              <a:tr h="189049">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14"/>
                  </a:ext>
                </a:extLst>
              </a:tr>
              <a:tr h="189049">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FF"/>
                    </a:solidFill>
                  </a:tcPr>
                </a:tc>
                <a:tc gridSpan="4">
                  <a:txBody>
                    <a:bodyPr/>
                    <a:lstStyle/>
                    <a:p>
                      <a:pPr algn="ctr" fontAlgn="b"/>
                      <a:r>
                        <a:rPr lang="en-US" sz="1100" b="1" i="0" u="none" strike="noStrike">
                          <a:latin typeface="Arial"/>
                        </a:rPr>
                        <a:t>NPDES21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gridSpan="4">
                  <a:txBody>
                    <a:bodyPr/>
                    <a:lstStyle/>
                    <a:p>
                      <a:pPr algn="ctr" fontAlgn="b"/>
                      <a:r>
                        <a:rPr lang="en-US" sz="1100" b="1" i="0" u="none" strike="noStrike">
                          <a:latin typeface="Arial"/>
                        </a:rPr>
                        <a:t>PS14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15"/>
                  </a:ext>
                </a:extLst>
              </a:tr>
              <a:tr h="189049">
                <a:tc>
                  <a:txBody>
                    <a:bodyPr/>
                    <a:lstStyle/>
                    <a:p>
                      <a:pPr algn="ctr" fontAlgn="b"/>
                      <a:r>
                        <a:rPr lang="en-US" sz="1100" b="0" i="0" u="none" strike="noStrike">
                          <a:latin typeface="Arial"/>
                        </a:rPr>
                        <a:t>MysidSurv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10.00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67F"/>
                    </a:solidFill>
                  </a:tcPr>
                </a:tc>
                <a:tc>
                  <a:txBody>
                    <a:bodyPr/>
                    <a:lstStyle/>
                    <a:p>
                      <a:pPr algn="ctr" fontAlgn="b"/>
                      <a:r>
                        <a:rPr lang="en-US" sz="1100" b="0" i="0" u="none" strike="noStrike">
                          <a:latin typeface="Arial"/>
                        </a:rPr>
                        <a:t>10.00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67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16"/>
                  </a:ext>
                </a:extLst>
              </a:tr>
              <a:tr h="189049">
                <a:tc>
                  <a:txBody>
                    <a:bodyPr/>
                    <a:lstStyle/>
                    <a:p>
                      <a:pPr algn="ctr" fontAlgn="b"/>
                      <a:r>
                        <a:rPr lang="en-US" sz="1100" b="0" i="0" u="none" strike="noStrike">
                          <a:latin typeface="Arial"/>
                        </a:rPr>
                        <a:t>SeaUrchin</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0.20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4BE7B"/>
                    </a:solidFill>
                  </a:tcPr>
                </a:tc>
                <a:tc>
                  <a:txBody>
                    <a:bodyPr/>
                    <a:lstStyle/>
                    <a:p>
                      <a:pPr algn="ctr" fontAlgn="b"/>
                      <a:r>
                        <a:rPr lang="en-US" sz="1100" b="0" i="0" u="none" strike="noStrike">
                          <a:latin typeface="Arial"/>
                        </a:rPr>
                        <a:t>1.64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0C1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1.04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BC0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17"/>
                  </a:ext>
                </a:extLst>
              </a:tr>
              <a:tr h="189049">
                <a:tc>
                  <a:txBody>
                    <a:bodyPr/>
                    <a:lstStyle/>
                    <a:p>
                      <a:pPr algn="ctr" fontAlgn="b"/>
                      <a:r>
                        <a:rPr lang="en-US" sz="1100" b="0" i="0" u="none" strike="noStrike">
                          <a:latin typeface="Arial"/>
                        </a:rPr>
                        <a:t>QwikLite</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1" i="0" u="none" strike="noStrike">
                          <a:latin typeface="Arial"/>
                        </a:rPr>
                        <a:t>25.84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D578"/>
                    </a:solidFill>
                  </a:tcPr>
                </a:tc>
                <a:tc>
                  <a:txBody>
                    <a:bodyPr/>
                    <a:lstStyle/>
                    <a:p>
                      <a:pPr algn="ctr" fontAlgn="b"/>
                      <a:r>
                        <a:rPr lang="en-US" sz="1100" b="0" i="0" u="none" strike="noStrike">
                          <a:latin typeface="Arial"/>
                        </a:rPr>
                        <a:t>4.31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6C87D"/>
                    </a:solidFill>
                  </a:tcPr>
                </a:tc>
                <a:tc>
                  <a:txBody>
                    <a:bodyPr/>
                    <a:lstStyle/>
                    <a:p>
                      <a:pPr algn="ctr" fontAlgn="b"/>
                      <a:r>
                        <a:rPr lang="en-US" sz="1100" b="0" i="0" u="none" strike="noStrike">
                          <a:latin typeface="Arial"/>
                        </a:rPr>
                        <a:t>1.85</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2C27B"/>
                    </a:solidFill>
                  </a:tcPr>
                </a:tc>
                <a:tc>
                  <a:txBody>
                    <a:bodyPr/>
                    <a:lstStyle/>
                    <a:p>
                      <a:pPr algn="ctr" fontAlgn="b"/>
                      <a:r>
                        <a:rPr lang="en-US" sz="1100" b="0" i="0" u="none" strike="noStrike">
                          <a:latin typeface="Arial"/>
                        </a:rPr>
                        <a:t>0.63</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8BF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0.25</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5BE7B"/>
                    </a:solidFill>
                  </a:tcPr>
                </a:tc>
                <a:tc>
                  <a:txBody>
                    <a:bodyPr/>
                    <a:lstStyle/>
                    <a:p>
                      <a:pPr algn="ctr" fontAlgn="b"/>
                      <a:r>
                        <a:rPr lang="en-US" sz="1100" b="0" i="0" u="none" strike="noStrike">
                          <a:latin typeface="Arial"/>
                        </a:rPr>
                        <a:t>17.86</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7E883"/>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18"/>
                  </a:ext>
                </a:extLst>
              </a:tr>
              <a:tr h="189049">
                <a:tc>
                  <a:txBody>
                    <a:bodyPr/>
                    <a:lstStyle/>
                    <a:p>
                      <a:pPr algn="ctr" fontAlgn="b"/>
                      <a:r>
                        <a:rPr lang="en-US" sz="1100" b="0" i="0" u="none" strike="noStrike">
                          <a:latin typeface="Arial"/>
                        </a:rPr>
                        <a:t>MusDev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0.64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8BF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19"/>
                  </a:ext>
                </a:extLst>
              </a:tr>
              <a:tr h="189049">
                <a:tc>
                  <a:txBody>
                    <a:bodyPr/>
                    <a:lstStyle/>
                    <a:p>
                      <a:pPr algn="ctr" fontAlgn="b"/>
                      <a:r>
                        <a:rPr lang="en-US" sz="1100" b="0" i="0" u="none" strike="noStrike">
                          <a:latin typeface="Arial"/>
                        </a:rPr>
                        <a:t>MusNorSur</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3.04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CC57C"/>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1.26</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DC1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0"/>
                  </a:ext>
                </a:extLst>
              </a:tr>
              <a:tr h="189049">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1"/>
                  </a:ext>
                </a:extLst>
              </a:tr>
              <a:tr h="189049">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FF"/>
                    </a:solidFill>
                  </a:tcPr>
                </a:tc>
                <a:tc gridSpan="4">
                  <a:txBody>
                    <a:bodyPr/>
                    <a:lstStyle/>
                    <a:p>
                      <a:pPr algn="ctr" fontAlgn="b"/>
                      <a:r>
                        <a:rPr lang="en-US" sz="1100" b="1" i="0" u="none" strike="noStrike">
                          <a:latin typeface="Arial"/>
                        </a:rPr>
                        <a:t>PS01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gridSpan="4">
                  <a:txBody>
                    <a:bodyPr/>
                    <a:lstStyle/>
                    <a:p>
                      <a:pPr algn="ctr" fontAlgn="b"/>
                      <a:r>
                        <a:rPr lang="en-US" sz="1100" b="1" i="0" u="none" strike="noStrike">
                          <a:latin typeface="Arial"/>
                        </a:rPr>
                        <a:t>PS15</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2"/>
                  </a:ext>
                </a:extLst>
              </a:tr>
              <a:tr h="189049">
                <a:tc>
                  <a:txBody>
                    <a:bodyPr/>
                    <a:lstStyle/>
                    <a:p>
                      <a:pPr algn="ctr" fontAlgn="b"/>
                      <a:r>
                        <a:rPr lang="en-US" sz="1100" b="0" i="0" u="none" strike="noStrike">
                          <a:latin typeface="Arial"/>
                        </a:rPr>
                        <a:t>MysidSurv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3"/>
                  </a:ext>
                </a:extLst>
              </a:tr>
              <a:tr h="189049">
                <a:tc>
                  <a:txBody>
                    <a:bodyPr/>
                    <a:lstStyle/>
                    <a:p>
                      <a:pPr algn="ctr" fontAlgn="b"/>
                      <a:r>
                        <a:rPr lang="en-US" sz="1100" b="0" i="0" u="none" strike="noStrike">
                          <a:latin typeface="Arial"/>
                        </a:rPr>
                        <a:t>SeaUrchin</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0.20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4BE7B"/>
                    </a:solidFill>
                  </a:tcPr>
                </a:tc>
                <a:tc>
                  <a:txBody>
                    <a:bodyPr/>
                    <a:lstStyle/>
                    <a:p>
                      <a:pPr algn="ctr" fontAlgn="b"/>
                      <a:r>
                        <a:rPr lang="en-US" sz="1100" b="0" i="0" u="none" strike="noStrike">
                          <a:latin typeface="Arial"/>
                        </a:rPr>
                        <a:t>2.49</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7C37C"/>
                    </a:solidFill>
                  </a:tcPr>
                </a:tc>
                <a:tc>
                  <a:txBody>
                    <a:bodyPr/>
                    <a:lstStyle/>
                    <a:p>
                      <a:pPr algn="ctr" fontAlgn="b"/>
                      <a:r>
                        <a:rPr lang="en-US" sz="1100" b="0" i="0" u="none" strike="noStrike">
                          <a:latin typeface="Arial"/>
                        </a:rPr>
                        <a:t>0.80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9BF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4"/>
                  </a:ext>
                </a:extLst>
              </a:tr>
              <a:tr h="189049">
                <a:tc>
                  <a:txBody>
                    <a:bodyPr/>
                    <a:lstStyle/>
                    <a:p>
                      <a:pPr algn="ctr" fontAlgn="b"/>
                      <a:r>
                        <a:rPr lang="en-US" sz="1100" b="0" i="0" u="none" strike="noStrike">
                          <a:latin typeface="Arial"/>
                        </a:rPr>
                        <a:t>QwikLite</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10.84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880"/>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5"/>
                  </a:ext>
                </a:extLst>
              </a:tr>
              <a:tr h="189049">
                <a:tc>
                  <a:txBody>
                    <a:bodyPr/>
                    <a:lstStyle/>
                    <a:p>
                      <a:pPr algn="ctr" fontAlgn="b"/>
                      <a:r>
                        <a:rPr lang="en-US" sz="1100" b="0" i="0" u="none" strike="noStrike">
                          <a:latin typeface="Arial"/>
                        </a:rPr>
                        <a:t>MusDev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6"/>
                  </a:ext>
                </a:extLst>
              </a:tr>
              <a:tr h="189049">
                <a:tc>
                  <a:txBody>
                    <a:bodyPr/>
                    <a:lstStyle/>
                    <a:p>
                      <a:pPr algn="ctr" fontAlgn="b"/>
                      <a:r>
                        <a:rPr lang="en-US" sz="1100" b="0" i="0" u="none" strike="noStrike">
                          <a:latin typeface="Arial"/>
                        </a:rPr>
                        <a:t>MusNorSur</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10.48</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AD780"/>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7"/>
                  </a:ext>
                </a:extLst>
              </a:tr>
              <a:tr h="189049">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8"/>
                  </a:ext>
                </a:extLst>
              </a:tr>
              <a:tr h="189049">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FFFF"/>
                    </a:solidFill>
                  </a:tcPr>
                </a:tc>
                <a:tc gridSpan="4">
                  <a:txBody>
                    <a:bodyPr/>
                    <a:lstStyle/>
                    <a:p>
                      <a:pPr algn="ctr" fontAlgn="b"/>
                      <a:r>
                        <a:rPr lang="en-US" sz="1100" b="1" i="0" u="none" strike="noStrike">
                          <a:latin typeface="Arial"/>
                        </a:rPr>
                        <a:t>PS03</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gridSpan="4">
                  <a:txBody>
                    <a:bodyPr/>
                    <a:lstStyle/>
                    <a:p>
                      <a:pPr algn="ctr" fontAlgn="b"/>
                      <a:r>
                        <a:rPr lang="en-US" sz="1100" b="1" i="0" u="none" strike="noStrike">
                          <a:latin typeface="Arial"/>
                        </a:rPr>
                        <a:t>M3.1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29"/>
                  </a:ext>
                </a:extLst>
              </a:tr>
              <a:tr h="189049">
                <a:tc>
                  <a:txBody>
                    <a:bodyPr/>
                    <a:lstStyle/>
                    <a:p>
                      <a:pPr algn="ctr" fontAlgn="b"/>
                      <a:r>
                        <a:rPr lang="en-US" sz="1100" b="0" i="0" u="none" strike="noStrike">
                          <a:latin typeface="Arial"/>
                        </a:rPr>
                        <a:t>MysidSurv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10.00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67F"/>
                    </a:solidFill>
                  </a:tcPr>
                </a:tc>
                <a:tc>
                  <a:txBody>
                    <a:bodyPr/>
                    <a:lstStyle/>
                    <a:p>
                      <a:pPr algn="ctr" fontAlgn="b"/>
                      <a:r>
                        <a:rPr lang="en-US" sz="1100" b="0" i="0" u="none" strike="noStrike">
                          <a:latin typeface="Arial"/>
                        </a:rPr>
                        <a:t>5.00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CA7D"/>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30"/>
                  </a:ext>
                </a:extLst>
              </a:tr>
              <a:tr h="189049">
                <a:tc>
                  <a:txBody>
                    <a:bodyPr/>
                    <a:lstStyle/>
                    <a:p>
                      <a:pPr algn="ctr" fontAlgn="b"/>
                      <a:r>
                        <a:rPr lang="en-US" sz="1100" b="0" i="0" u="none" strike="noStrike">
                          <a:latin typeface="Arial"/>
                        </a:rPr>
                        <a:t>SeaUrchin</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0.21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4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1.20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DC07B"/>
                    </a:solidFill>
                  </a:tcPr>
                </a:tc>
                <a:tc>
                  <a:txBody>
                    <a:bodyPr/>
                    <a:lstStyle/>
                    <a:p>
                      <a:pPr algn="ctr" fontAlgn="b"/>
                      <a:r>
                        <a:rPr lang="en-US" sz="1100" b="0" i="0" u="none" strike="noStrike">
                          <a:latin typeface="Arial"/>
                        </a:rPr>
                        <a:t>8.65</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D27F"/>
                    </a:solidFill>
                  </a:tcPr>
                </a:tc>
                <a:tc>
                  <a:txBody>
                    <a:bodyPr/>
                    <a:lstStyle/>
                    <a:p>
                      <a:pPr algn="ctr" fontAlgn="b"/>
                      <a:r>
                        <a:rPr lang="en-US" sz="1100" b="0" i="0" u="none" strike="noStrike">
                          <a:latin typeface="Arial"/>
                        </a:rPr>
                        <a:t>0.60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7BF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31"/>
                  </a:ext>
                </a:extLst>
              </a:tr>
              <a:tr h="189049">
                <a:tc>
                  <a:txBody>
                    <a:bodyPr/>
                    <a:lstStyle/>
                    <a:p>
                      <a:pPr algn="ctr" fontAlgn="b"/>
                      <a:r>
                        <a:rPr lang="en-US" sz="1100" b="0" i="0" u="none" strike="noStrike">
                          <a:latin typeface="Arial"/>
                        </a:rPr>
                        <a:t>QwikLite</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0.71</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8BF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19.44</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983"/>
                    </a:solidFill>
                  </a:tcPr>
                </a:tc>
                <a:tc>
                  <a:txBody>
                    <a:bodyPr/>
                    <a:lstStyle/>
                    <a:p>
                      <a:pPr algn="ctr" fontAlgn="b"/>
                      <a:endParaRPr lang="en-US" sz="1100" b="0" i="0" u="none" strike="noStrike">
                        <a:latin typeface="Arial"/>
                      </a:endParaRP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32"/>
                  </a:ext>
                </a:extLst>
              </a:tr>
              <a:tr h="189049">
                <a:tc>
                  <a:txBody>
                    <a:bodyPr/>
                    <a:lstStyle/>
                    <a:p>
                      <a:pPr algn="ctr" fontAlgn="b"/>
                      <a:r>
                        <a:rPr lang="en-US" sz="1100" b="0" i="0" u="none" strike="noStrike">
                          <a:latin typeface="Arial"/>
                        </a:rPr>
                        <a:t>MusDev</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33"/>
                  </a:ext>
                </a:extLst>
              </a:tr>
              <a:tr h="189049">
                <a:tc>
                  <a:txBody>
                    <a:bodyPr/>
                    <a:lstStyle/>
                    <a:p>
                      <a:pPr algn="ctr" fontAlgn="b"/>
                      <a:r>
                        <a:rPr lang="en-US" sz="1100" b="0" i="0" u="none" strike="noStrike">
                          <a:latin typeface="Arial"/>
                        </a:rPr>
                        <a:t>MusNorSur</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6.50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D7E"/>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r>
                        <a:rPr lang="en-US" sz="1100" b="0" i="0" u="none" strike="noStrike">
                          <a:latin typeface="Arial"/>
                        </a:rPr>
                        <a:t> </a:t>
                      </a:r>
                    </a:p>
                  </a:txBody>
                  <a:tcPr marL="6793" marR="6793" marT="6793"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US" sz="1100" b="0" i="0" u="none" strike="noStrike">
                          <a:latin typeface="Arial"/>
                        </a:rPr>
                        <a:t>0.00</a:t>
                      </a:r>
                    </a:p>
                  </a:txBody>
                  <a:tcPr marL="6793" marR="6793" marT="67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ctr" fontAlgn="b"/>
                      <a:r>
                        <a:rPr lang="en-US" sz="1100" b="0" i="0" u="none" strike="noStrike">
                          <a:latin typeface="Arial"/>
                        </a:rPr>
                        <a:t> </a:t>
                      </a:r>
                    </a:p>
                  </a:txBody>
                  <a:tcPr marL="6793" marR="6793" marT="6793"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a:latin typeface="Arial"/>
                      </a:endParaRPr>
                    </a:p>
                  </a:txBody>
                  <a:tcPr marL="6793" marR="6793" marT="6793" marB="0" anchor="ctr">
                    <a:lnL>
                      <a:noFill/>
                    </a:lnL>
                    <a:lnR>
                      <a:noFill/>
                    </a:lnR>
                    <a:lnT>
                      <a:noFill/>
                    </a:lnT>
                    <a:lnB>
                      <a:noFill/>
                    </a:lnB>
                    <a:solidFill>
                      <a:srgbClr val="FFFFFF"/>
                    </a:solidFill>
                  </a:tcPr>
                </a:tc>
                <a:tc>
                  <a:txBody>
                    <a:bodyPr/>
                    <a:lstStyle/>
                    <a:p>
                      <a:pPr algn="ctr" fontAlgn="b"/>
                      <a:endParaRPr lang="en-US" sz="1100" b="0" i="0" u="none" strike="noStrike" dirty="0">
                        <a:latin typeface="Arial"/>
                      </a:endParaRPr>
                    </a:p>
                  </a:txBody>
                  <a:tcPr marL="6793" marR="6793" marT="6793" marB="0" anchor="ctr">
                    <a:lnL>
                      <a:noFill/>
                    </a:lnL>
                    <a:lnR>
                      <a:noFill/>
                    </a:lnR>
                    <a:lnT>
                      <a:noFill/>
                    </a:lnT>
                    <a:lnB>
                      <a:noFill/>
                    </a:lnB>
                    <a:solidFill>
                      <a:srgbClr val="FFFFFF"/>
                    </a:solidFill>
                  </a:tcPr>
                </a:tc>
                <a:extLst>
                  <a:ext uri="{0D108BD9-81ED-4DB2-BD59-A6C34878D82A}">
                    <a16:rowId xmlns="" xmlns:a16="http://schemas.microsoft.com/office/drawing/2014/main" val="10034"/>
                  </a:ext>
                </a:extLst>
              </a:tr>
            </a:tbl>
          </a:graphicData>
        </a:graphic>
      </p:graphicFrame>
      <p:sp>
        <p:nvSpPr>
          <p:cNvPr id="11" name="TextBox 10"/>
          <p:cNvSpPr txBox="1"/>
          <p:nvPr/>
        </p:nvSpPr>
        <p:spPr>
          <a:xfrm>
            <a:off x="6553200" y="2870200"/>
            <a:ext cx="2590800" cy="378565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Relatively low toxicity observed for 2015-2016 events</a:t>
            </a:r>
          </a:p>
          <a:p>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OF18 has majority of significant hits in the urchin development test and the QL test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5318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A9556E6-6272-452F-9D39-3507CBC7454B}" type="slidenum">
              <a:rPr lang="en-US" smtClean="0"/>
              <a:pPr>
                <a:defRPr/>
              </a:pPr>
              <a:t>18</a:t>
            </a:fld>
            <a:endParaRPr lang="en-US"/>
          </a:p>
        </p:txBody>
      </p:sp>
      <p:sp>
        <p:nvSpPr>
          <p:cNvPr id="5" name="Title 4"/>
          <p:cNvSpPr>
            <a:spLocks noGrp="1"/>
          </p:cNvSpPr>
          <p:nvPr>
            <p:ph type="title"/>
          </p:nvPr>
        </p:nvSpPr>
        <p:spPr>
          <a:xfrm>
            <a:off x="562970" y="1716"/>
            <a:ext cx="7772400" cy="571500"/>
          </a:xfrm>
        </p:spPr>
        <p:txBody>
          <a:bodyPr/>
          <a:lstStyle/>
          <a:p>
            <a:r>
              <a:rPr lang="en-US" dirty="0" smtClean="0"/>
              <a:t>Ambient Monitoring Dissolved</a:t>
            </a:r>
            <a:r>
              <a:rPr lang="en-US" baseline="0" dirty="0" smtClean="0"/>
              <a:t> Copper</a:t>
            </a:r>
            <a:endParaRPr lang="en-US" dirty="0"/>
          </a:p>
        </p:txBody>
      </p:sp>
      <p:pic>
        <p:nvPicPr>
          <p:cNvPr id="307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3216"/>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590" y="573216"/>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07648"/>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58" y="3707648"/>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380230" y="1586663"/>
            <a:ext cx="736484" cy="369332"/>
          </a:xfrm>
          <a:prstGeom prst="rect">
            <a:avLst/>
          </a:prstGeom>
          <a:noFill/>
        </p:spPr>
        <p:txBody>
          <a:bodyPr wrap="none" rtlCol="0">
            <a:spAutoFit/>
          </a:bodyPr>
          <a:lstStyle/>
          <a:p>
            <a:r>
              <a:rPr lang="en-US" sz="1800" b="1" dirty="0" smtClean="0">
                <a:solidFill>
                  <a:srgbClr val="C00000"/>
                </a:solidFill>
                <a:latin typeface="Calibri" panose="020F0502020204030204" pitchFamily="34" charset="0"/>
                <a:cs typeface="Calibri" panose="020F0502020204030204" pitchFamily="34" charset="0"/>
              </a:rPr>
              <a:t>Acute</a:t>
            </a:r>
            <a:endParaRPr lang="en-US" sz="1800" b="1" dirty="0">
              <a:solidFill>
                <a:srgbClr val="C00000"/>
              </a:solidFill>
              <a:latin typeface="Calibri" panose="020F0502020204030204" pitchFamily="34" charset="0"/>
              <a:cs typeface="Calibri" panose="020F0502020204030204" pitchFamily="34" charset="0"/>
            </a:endParaRPr>
          </a:p>
        </p:txBody>
      </p:sp>
      <p:sp>
        <p:nvSpPr>
          <p:cNvPr id="16" name="TextBox 15"/>
          <p:cNvSpPr txBox="1"/>
          <p:nvPr/>
        </p:nvSpPr>
        <p:spPr>
          <a:xfrm>
            <a:off x="8235389" y="2149339"/>
            <a:ext cx="908005" cy="369332"/>
          </a:xfrm>
          <a:prstGeom prst="rect">
            <a:avLst/>
          </a:prstGeom>
          <a:noFill/>
        </p:spPr>
        <p:txBody>
          <a:bodyPr wrap="none" rtlCol="0">
            <a:spAutoFit/>
          </a:bodyPr>
          <a:lstStyle/>
          <a:p>
            <a:r>
              <a:rPr lang="en-US" sz="1800" b="1" dirty="0" smtClean="0">
                <a:solidFill>
                  <a:srgbClr val="00B050"/>
                </a:solidFill>
                <a:latin typeface="Calibri" panose="020F0502020204030204" pitchFamily="34" charset="0"/>
                <a:cs typeface="Calibri" panose="020F0502020204030204" pitchFamily="34" charset="0"/>
              </a:rPr>
              <a:t>Chronic</a:t>
            </a:r>
            <a:endParaRPr lang="en-US" sz="1800" b="1" dirty="0">
              <a:solidFill>
                <a:srgbClr val="00B050"/>
              </a:solidFill>
              <a:latin typeface="Calibri" panose="020F0502020204030204" pitchFamily="34" charset="0"/>
              <a:cs typeface="Calibri" panose="020F0502020204030204" pitchFamily="34" charset="0"/>
            </a:endParaRPr>
          </a:p>
        </p:txBody>
      </p:sp>
      <p:sp>
        <p:nvSpPr>
          <p:cNvPr id="11" name="TextBox 10"/>
          <p:cNvSpPr txBox="1"/>
          <p:nvPr/>
        </p:nvSpPr>
        <p:spPr>
          <a:xfrm>
            <a:off x="2684043" y="880714"/>
            <a:ext cx="1273019" cy="738664"/>
          </a:xfrm>
          <a:prstGeom prst="rect">
            <a:avLst/>
          </a:prstGeom>
          <a:noFill/>
        </p:spPr>
        <p:txBody>
          <a:bodyPr wrap="square" rtlCol="0">
            <a:spAutoFit/>
          </a:bodyPr>
          <a:lstStyle/>
          <a:p>
            <a:pPr algn="ctr"/>
            <a:r>
              <a:rPr lang="en-US" sz="1400" dirty="0" smtClean="0">
                <a:solidFill>
                  <a:srgbClr val="7030A0"/>
                </a:solidFill>
                <a:latin typeface="Calibri" panose="020F0502020204030204" pitchFamily="34" charset="0"/>
                <a:cs typeface="Calibri" panose="020F0502020204030204" pitchFamily="34" charset="0"/>
              </a:rPr>
              <a:t>Dry Dock</a:t>
            </a:r>
            <a:r>
              <a:rPr lang="en-US" sz="1400" dirty="0">
                <a:solidFill>
                  <a:srgbClr val="7030A0"/>
                </a:solidFill>
                <a:latin typeface="Calibri" panose="020F0502020204030204" pitchFamily="34" charset="0"/>
                <a:cs typeface="Calibri" panose="020F0502020204030204" pitchFamily="34" charset="0"/>
              </a:rPr>
              <a:t> </a:t>
            </a:r>
            <a:r>
              <a:rPr lang="en-US" sz="1400" dirty="0" smtClean="0">
                <a:solidFill>
                  <a:srgbClr val="7030A0"/>
                </a:solidFill>
                <a:latin typeface="Calibri" panose="020F0502020204030204" pitchFamily="34" charset="0"/>
                <a:cs typeface="Calibri" panose="020F0502020204030204" pitchFamily="34" charset="0"/>
              </a:rPr>
              <a:t> Improvements Complete</a:t>
            </a:r>
          </a:p>
        </p:txBody>
      </p:sp>
      <p:sp>
        <p:nvSpPr>
          <p:cNvPr id="12" name="Right Arrow 11"/>
          <p:cNvSpPr/>
          <p:nvPr/>
        </p:nvSpPr>
        <p:spPr>
          <a:xfrm rot="20565597" flipH="1">
            <a:off x="2389150" y="1076230"/>
            <a:ext cx="495190" cy="18997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43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A9556E6-6272-452F-9D39-3507CBC7454B}" type="slidenum">
              <a:rPr lang="en-US" smtClean="0"/>
              <a:pPr>
                <a:defRPr/>
              </a:pPr>
              <a:t>19</a:t>
            </a:fld>
            <a:endParaRPr lang="en-US"/>
          </a:p>
        </p:txBody>
      </p:sp>
      <p:sp>
        <p:nvSpPr>
          <p:cNvPr id="5" name="Title 4"/>
          <p:cNvSpPr>
            <a:spLocks noGrp="1"/>
          </p:cNvSpPr>
          <p:nvPr>
            <p:ph type="title"/>
          </p:nvPr>
        </p:nvSpPr>
        <p:spPr>
          <a:xfrm>
            <a:off x="562970" y="1716"/>
            <a:ext cx="7772400" cy="571500"/>
          </a:xfrm>
        </p:spPr>
        <p:txBody>
          <a:bodyPr/>
          <a:lstStyle/>
          <a:p>
            <a:r>
              <a:rPr lang="en-US" dirty="0" smtClean="0"/>
              <a:t>Ambient Monitoring Dissolved</a:t>
            </a:r>
            <a:r>
              <a:rPr lang="en-US" baseline="0" dirty="0" smtClean="0"/>
              <a:t> Zinc</a:t>
            </a:r>
            <a:endParaRPr lang="en-US"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6" y="559568"/>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040" y="561108"/>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06108"/>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8040" y="3706108"/>
            <a:ext cx="4626534" cy="314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380230" y="604007"/>
            <a:ext cx="736484" cy="369332"/>
          </a:xfrm>
          <a:prstGeom prst="rect">
            <a:avLst/>
          </a:prstGeom>
          <a:noFill/>
        </p:spPr>
        <p:txBody>
          <a:bodyPr wrap="none" rtlCol="0">
            <a:spAutoFit/>
          </a:bodyPr>
          <a:lstStyle/>
          <a:p>
            <a:r>
              <a:rPr lang="en-US" sz="1800" b="1" dirty="0" smtClean="0">
                <a:solidFill>
                  <a:srgbClr val="C00000"/>
                </a:solidFill>
                <a:latin typeface="Calibri" panose="020F0502020204030204" pitchFamily="34" charset="0"/>
                <a:cs typeface="Calibri" panose="020F0502020204030204" pitchFamily="34" charset="0"/>
              </a:rPr>
              <a:t>Acute</a:t>
            </a:r>
            <a:endParaRPr lang="en-US" sz="1800" b="1" dirty="0">
              <a:solidFill>
                <a:srgbClr val="C00000"/>
              </a:solidFill>
              <a:latin typeface="Calibri" panose="020F0502020204030204" pitchFamily="34" charset="0"/>
              <a:cs typeface="Calibri" panose="020F0502020204030204" pitchFamily="34" charset="0"/>
            </a:endParaRPr>
          </a:p>
        </p:txBody>
      </p:sp>
      <p:sp>
        <p:nvSpPr>
          <p:cNvPr id="15" name="TextBox 14"/>
          <p:cNvSpPr txBox="1"/>
          <p:nvPr/>
        </p:nvSpPr>
        <p:spPr>
          <a:xfrm>
            <a:off x="8235389" y="866427"/>
            <a:ext cx="908005" cy="369332"/>
          </a:xfrm>
          <a:prstGeom prst="rect">
            <a:avLst/>
          </a:prstGeom>
          <a:noFill/>
        </p:spPr>
        <p:txBody>
          <a:bodyPr wrap="none" rtlCol="0">
            <a:spAutoFit/>
          </a:bodyPr>
          <a:lstStyle/>
          <a:p>
            <a:r>
              <a:rPr lang="en-US" sz="1800" b="1" dirty="0" smtClean="0">
                <a:solidFill>
                  <a:srgbClr val="00B050"/>
                </a:solidFill>
                <a:latin typeface="Calibri" panose="020F0502020204030204" pitchFamily="34" charset="0"/>
                <a:cs typeface="Calibri" panose="020F0502020204030204" pitchFamily="34" charset="0"/>
              </a:rPr>
              <a:t>Chronic</a:t>
            </a:r>
            <a:endParaRPr lang="en-US" sz="18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109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VC-591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 name="Title 16"/>
          <p:cNvSpPr>
            <a:spLocks noGrp="1"/>
          </p:cNvSpPr>
          <p:nvPr>
            <p:ph type="title"/>
          </p:nvPr>
        </p:nvSpPr>
        <p:spPr>
          <a:xfrm>
            <a:off x="150125" y="232012"/>
            <a:ext cx="8884693" cy="2661317"/>
          </a:xfrm>
        </p:spPr>
        <p:txBody>
          <a:bodyPr/>
          <a:lstStyle/>
          <a:p>
            <a:pPr algn="l"/>
            <a:r>
              <a:rPr lang="en-US" dirty="0"/>
              <a:t>The goal of the Clean Water Act is to protect aquatic life, human health, and other beneficial uses AND environmental performance is measured based on meeting NPDES discharge limits;</a:t>
            </a:r>
            <a:br>
              <a:rPr lang="en-US" dirty="0"/>
            </a:br>
            <a:r>
              <a:rPr lang="en-US" dirty="0" smtClean="0"/>
              <a:t>	BUT </a:t>
            </a:r>
            <a:r>
              <a:rPr lang="en-US" dirty="0"/>
              <a:t>meeting NPDES discharge limits has very little to do with achieving water quality goals for the Inlets.</a:t>
            </a:r>
            <a:br>
              <a:rPr lang="en-US" dirty="0"/>
            </a:br>
            <a:r>
              <a:rPr lang="en-US" dirty="0" smtClean="0"/>
              <a:t>	</a:t>
            </a:r>
            <a:endParaRPr lang="en-US" b="0" i="1" dirty="0"/>
          </a:p>
        </p:txBody>
      </p:sp>
      <p:sp>
        <p:nvSpPr>
          <p:cNvPr id="18" name="Content Placeholder 17"/>
          <p:cNvSpPr>
            <a:spLocks noGrp="1"/>
          </p:cNvSpPr>
          <p:nvPr>
            <p:ph idx="1"/>
          </p:nvPr>
        </p:nvSpPr>
        <p:spPr>
          <a:xfrm>
            <a:off x="354842" y="4266630"/>
            <a:ext cx="8789158" cy="1465429"/>
          </a:xfrm>
        </p:spPr>
        <p:txBody>
          <a:bodyPr/>
          <a:lstStyle/>
          <a:p>
            <a:pPr>
              <a:buNone/>
            </a:pPr>
            <a:r>
              <a:rPr lang="en-US" sz="2800" b="1" dirty="0">
                <a:solidFill>
                  <a:schemeClr val="bg1"/>
                </a:solidFill>
              </a:rPr>
              <a:t>THEREFORE effective monitoring of the receiving waters is needed to assess continuous process improvement and inform management decisions.</a:t>
            </a:r>
          </a:p>
        </p:txBody>
      </p:sp>
      <p:sp>
        <p:nvSpPr>
          <p:cNvPr id="2" name="Slide Number Placeholder 1"/>
          <p:cNvSpPr>
            <a:spLocks noGrp="1"/>
          </p:cNvSpPr>
          <p:nvPr>
            <p:ph type="sldNum" sz="quarter" idx="12"/>
          </p:nvPr>
        </p:nvSpPr>
        <p:spPr/>
        <p:txBody>
          <a:bodyPr/>
          <a:lstStyle/>
          <a:p>
            <a:pPr>
              <a:defRPr/>
            </a:pPr>
            <a:fld id="{6A9556E6-6272-452F-9D39-3507CBC7454B}" type="slidenum">
              <a:rPr lang="en-US" smtClean="0"/>
              <a:pPr>
                <a:defRPr/>
              </a:pPr>
              <a:t>2</a:t>
            </a:fld>
            <a:endParaRPr lang="en-US"/>
          </a:p>
        </p:txBody>
      </p:sp>
    </p:spTree>
    <p:extLst>
      <p:ext uri="{BB962C8B-B14F-4D97-AF65-F5344CB8AC3E}">
        <p14:creationId xmlns:p14="http://schemas.microsoft.com/office/powerpoint/2010/main" val="1127395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5343270" cy="685799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5419216" y="866901"/>
            <a:ext cx="3496183" cy="5991094"/>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57199" y="142101"/>
            <a:ext cx="8458200" cy="553998"/>
          </a:xfrm>
          <a:prstGeom prst="rect">
            <a:avLst/>
          </a:prstGeom>
        </p:spPr>
        <p:txBody>
          <a:bodyPr vert="horz" wrap="square" lIns="0" tIns="0" rIns="0" bIns="0" rtlCol="0">
            <a:spAutoFit/>
          </a:bodyPr>
          <a:lstStyle/>
          <a:p>
            <a:pPr marL="5372100">
              <a:lnSpc>
                <a:spcPct val="100000"/>
              </a:lnSpc>
            </a:pPr>
            <a:r>
              <a:rPr sz="1800" spc="-15" dirty="0"/>
              <a:t>E</a:t>
            </a:r>
            <a:r>
              <a:rPr sz="1800" spc="-30" dirty="0"/>
              <a:t>N</a:t>
            </a:r>
            <a:r>
              <a:rPr sz="1800" spc="-10" dirty="0"/>
              <a:t>V</a:t>
            </a:r>
            <a:r>
              <a:rPr sz="1800" spc="-20" dirty="0"/>
              <a:t>V</a:t>
            </a:r>
            <a:r>
              <a:rPr sz="1800" spc="-50" dirty="0"/>
              <a:t>E</a:t>
            </a:r>
            <a:r>
              <a:rPr sz="1800" spc="-45" dirty="0"/>
              <a:t>S</a:t>
            </a:r>
            <a:r>
              <a:rPr sz="1800" spc="-15" dirty="0"/>
              <a:t>T</a:t>
            </a:r>
            <a:r>
              <a:rPr sz="1800" spc="30" dirty="0"/>
              <a:t> </a:t>
            </a:r>
            <a:r>
              <a:rPr sz="1800" spc="-20" dirty="0"/>
              <a:t>Musse</a:t>
            </a:r>
            <a:r>
              <a:rPr sz="1800" spc="-10" dirty="0"/>
              <a:t>l</a:t>
            </a:r>
            <a:r>
              <a:rPr sz="1800" spc="10" dirty="0"/>
              <a:t> </a:t>
            </a:r>
            <a:r>
              <a:rPr sz="1800" spc="-120" dirty="0"/>
              <a:t>W</a:t>
            </a:r>
            <a:r>
              <a:rPr sz="1800" spc="-40" dirty="0"/>
              <a:t>a</a:t>
            </a:r>
            <a:r>
              <a:rPr sz="1800" spc="-50" dirty="0"/>
              <a:t>t</a:t>
            </a:r>
            <a:r>
              <a:rPr sz="1800" spc="-20" dirty="0"/>
              <a:t>ch</a:t>
            </a:r>
            <a:endParaRPr sz="1800" dirty="0"/>
          </a:p>
          <a:p>
            <a:pPr marL="5400675">
              <a:lnSpc>
                <a:spcPct val="100000"/>
              </a:lnSpc>
            </a:pPr>
            <a:r>
              <a:rPr sz="1800" spc="-15" dirty="0"/>
              <a:t>S</a:t>
            </a:r>
            <a:r>
              <a:rPr sz="1800" spc="-40" dirty="0"/>
              <a:t>t</a:t>
            </a:r>
            <a:r>
              <a:rPr sz="1800" spc="-35" dirty="0"/>
              <a:t>a</a:t>
            </a:r>
            <a:r>
              <a:rPr sz="1800" spc="-15" dirty="0"/>
              <a:t>tions</a:t>
            </a:r>
            <a:r>
              <a:rPr sz="1800" spc="5" dirty="0"/>
              <a:t> </a:t>
            </a:r>
            <a:r>
              <a:rPr sz="1800" spc="-15" dirty="0"/>
              <a:t>2</a:t>
            </a:r>
            <a:r>
              <a:rPr sz="1800" spc="-25" dirty="0"/>
              <a:t>0</a:t>
            </a:r>
            <a:r>
              <a:rPr sz="1800" spc="-15" dirty="0"/>
              <a:t>10</a:t>
            </a:r>
            <a:r>
              <a:rPr sz="1800" spc="-5" dirty="0"/>
              <a:t> </a:t>
            </a:r>
            <a:r>
              <a:rPr lang="en-US" sz="1800" spc="-15" dirty="0" smtClean="0"/>
              <a:t>- 2016</a:t>
            </a:r>
            <a:endParaRPr sz="1800" dirty="0"/>
          </a:p>
        </p:txBody>
      </p:sp>
      <p:sp>
        <p:nvSpPr>
          <p:cNvPr id="5" name="object 5"/>
          <p:cNvSpPr/>
          <p:nvPr/>
        </p:nvSpPr>
        <p:spPr>
          <a:xfrm>
            <a:off x="7259066" y="2971800"/>
            <a:ext cx="1845945" cy="3047365"/>
          </a:xfrm>
          <a:custGeom>
            <a:avLst/>
            <a:gdLst/>
            <a:ahLst/>
            <a:cxnLst/>
            <a:rect l="l" t="t" r="r" b="b"/>
            <a:pathLst>
              <a:path w="1845945" h="3047365">
                <a:moveTo>
                  <a:pt x="0" y="3046984"/>
                </a:moveTo>
                <a:lnTo>
                  <a:pt x="1845691" y="3046984"/>
                </a:lnTo>
                <a:lnTo>
                  <a:pt x="1845691" y="0"/>
                </a:lnTo>
                <a:lnTo>
                  <a:pt x="0" y="0"/>
                </a:lnTo>
                <a:lnTo>
                  <a:pt x="0" y="3046984"/>
                </a:lnTo>
                <a:close/>
              </a:path>
            </a:pathLst>
          </a:custGeom>
          <a:solidFill>
            <a:srgbClr val="241A36"/>
          </a:solidFill>
        </p:spPr>
        <p:txBody>
          <a:bodyPr wrap="square" lIns="0" tIns="0" rIns="0" bIns="0" rtlCol="0"/>
          <a:lstStyle/>
          <a:p>
            <a:endParaRPr/>
          </a:p>
        </p:txBody>
      </p:sp>
      <p:sp>
        <p:nvSpPr>
          <p:cNvPr id="6" name="object 6"/>
          <p:cNvSpPr txBox="1"/>
          <p:nvPr/>
        </p:nvSpPr>
        <p:spPr>
          <a:xfrm>
            <a:off x="7339076" y="3034436"/>
            <a:ext cx="1666875" cy="2921635"/>
          </a:xfrm>
          <a:prstGeom prst="rect">
            <a:avLst/>
          </a:prstGeom>
        </p:spPr>
        <p:txBody>
          <a:bodyPr vert="horz" wrap="square" lIns="0" tIns="0" rIns="0" bIns="0" rtlCol="0">
            <a:spAutoFit/>
          </a:bodyPr>
          <a:lstStyle/>
          <a:p>
            <a:pPr marL="12700" marR="5080" indent="19685">
              <a:lnSpc>
                <a:spcPct val="100000"/>
              </a:lnSpc>
            </a:pPr>
            <a:r>
              <a:rPr sz="1200" b="1" u="heavy" spc="-30" dirty="0">
                <a:solidFill>
                  <a:srgbClr val="FFFF00"/>
                </a:solidFill>
                <a:latin typeface="Calibri"/>
                <a:cs typeface="Calibri"/>
              </a:rPr>
              <a:t>P</a:t>
            </a:r>
            <a:r>
              <a:rPr sz="1200" b="1" u="heavy" spc="-10" dirty="0">
                <a:solidFill>
                  <a:srgbClr val="FFFF00"/>
                </a:solidFill>
                <a:latin typeface="Calibri"/>
                <a:cs typeface="Calibri"/>
              </a:rPr>
              <a:t>a</a:t>
            </a:r>
            <a:r>
              <a:rPr sz="1200" b="1" u="heavy" dirty="0">
                <a:solidFill>
                  <a:srgbClr val="FFFF00"/>
                </a:solidFill>
                <a:latin typeface="Calibri"/>
                <a:cs typeface="Calibri"/>
              </a:rPr>
              <a:t>rt</a:t>
            </a:r>
            <a:r>
              <a:rPr sz="1200" b="1" u="heavy" spc="5" dirty="0">
                <a:solidFill>
                  <a:srgbClr val="FFFF00"/>
                </a:solidFill>
                <a:latin typeface="Calibri"/>
                <a:cs typeface="Calibri"/>
              </a:rPr>
              <a:t>i</a:t>
            </a:r>
            <a:r>
              <a:rPr sz="1200" b="1" u="heavy" spc="-5" dirty="0">
                <a:solidFill>
                  <a:srgbClr val="FFFF00"/>
                </a:solidFill>
                <a:latin typeface="Calibri"/>
                <a:cs typeface="Calibri"/>
              </a:rPr>
              <a:t>c</a:t>
            </a:r>
            <a:r>
              <a:rPr sz="1200" b="1" u="heavy" spc="5" dirty="0">
                <a:solidFill>
                  <a:srgbClr val="FFFF00"/>
                </a:solidFill>
                <a:latin typeface="Calibri"/>
                <a:cs typeface="Calibri"/>
              </a:rPr>
              <a:t>i</a:t>
            </a:r>
            <a:r>
              <a:rPr sz="1200" b="1" u="heavy" dirty="0">
                <a:solidFill>
                  <a:srgbClr val="FFFF00"/>
                </a:solidFill>
                <a:latin typeface="Calibri"/>
                <a:cs typeface="Calibri"/>
              </a:rPr>
              <a:t>p</a:t>
            </a:r>
            <a:r>
              <a:rPr sz="1200" b="1" u="heavy" spc="-20" dirty="0">
                <a:solidFill>
                  <a:srgbClr val="FFFF00"/>
                </a:solidFill>
                <a:latin typeface="Calibri"/>
                <a:cs typeface="Calibri"/>
              </a:rPr>
              <a:t>a</a:t>
            </a:r>
            <a:r>
              <a:rPr sz="1200" b="1" u="heavy" dirty="0">
                <a:solidFill>
                  <a:srgbClr val="FFFF00"/>
                </a:solidFill>
                <a:latin typeface="Calibri"/>
                <a:cs typeface="Calibri"/>
              </a:rPr>
              <a:t>t</a:t>
            </a:r>
            <a:r>
              <a:rPr sz="1200" b="1" u="heavy" spc="5" dirty="0">
                <a:solidFill>
                  <a:srgbClr val="FFFF00"/>
                </a:solidFill>
                <a:latin typeface="Calibri"/>
                <a:cs typeface="Calibri"/>
              </a:rPr>
              <a:t>i</a:t>
            </a:r>
            <a:r>
              <a:rPr sz="1200" b="1" u="heavy" dirty="0">
                <a:solidFill>
                  <a:srgbClr val="FFFF00"/>
                </a:solidFill>
                <a:latin typeface="Calibri"/>
                <a:cs typeface="Calibri"/>
              </a:rPr>
              <a:t>ng</a:t>
            </a:r>
            <a:r>
              <a:rPr sz="1200" b="1" u="heavy" spc="-15" dirty="0">
                <a:solidFill>
                  <a:srgbClr val="FFFF00"/>
                </a:solidFill>
                <a:latin typeface="Calibri"/>
                <a:cs typeface="Calibri"/>
              </a:rPr>
              <a:t> </a:t>
            </a:r>
            <a:r>
              <a:rPr sz="1200" b="1" u="heavy" dirty="0">
                <a:solidFill>
                  <a:srgbClr val="FFFF00"/>
                </a:solidFill>
                <a:latin typeface="Calibri"/>
                <a:cs typeface="Calibri"/>
              </a:rPr>
              <a:t>Jurisd</a:t>
            </a:r>
            <a:r>
              <a:rPr sz="1200" b="1" u="heavy" spc="5" dirty="0">
                <a:solidFill>
                  <a:srgbClr val="FFFF00"/>
                </a:solidFill>
                <a:latin typeface="Calibri"/>
                <a:cs typeface="Calibri"/>
              </a:rPr>
              <a:t>i</a:t>
            </a:r>
            <a:r>
              <a:rPr sz="1200" b="1" u="heavy" spc="-5" dirty="0">
                <a:solidFill>
                  <a:srgbClr val="FFFF00"/>
                </a:solidFill>
                <a:latin typeface="Calibri"/>
                <a:cs typeface="Calibri"/>
              </a:rPr>
              <a:t>c</a:t>
            </a:r>
            <a:r>
              <a:rPr sz="1200" b="1" u="heavy" dirty="0">
                <a:solidFill>
                  <a:srgbClr val="FFFF00"/>
                </a:solidFill>
                <a:latin typeface="Calibri"/>
                <a:cs typeface="Calibri"/>
              </a:rPr>
              <a:t>tions</a:t>
            </a:r>
            <a:r>
              <a:rPr sz="1200" b="1" dirty="0">
                <a:solidFill>
                  <a:srgbClr val="FFFF00"/>
                </a:solidFill>
                <a:latin typeface="Calibri"/>
                <a:cs typeface="Calibri"/>
              </a:rPr>
              <a:t> </a:t>
            </a:r>
            <a:r>
              <a:rPr sz="1000" b="1" spc="-10" dirty="0">
                <a:solidFill>
                  <a:srgbClr val="FFFF00"/>
                </a:solidFill>
                <a:latin typeface="Calibri"/>
                <a:cs typeface="Calibri"/>
              </a:rPr>
              <a:t>Ci</a:t>
            </a:r>
            <a:r>
              <a:rPr sz="1000" b="1" spc="-5" dirty="0">
                <a:solidFill>
                  <a:srgbClr val="FFFF00"/>
                </a:solidFill>
                <a:latin typeface="Calibri"/>
                <a:cs typeface="Calibri"/>
              </a:rPr>
              <a:t>ty</a:t>
            </a:r>
            <a:r>
              <a:rPr sz="1000" b="1" spc="10" dirty="0">
                <a:solidFill>
                  <a:srgbClr val="FFFF00"/>
                </a:solidFill>
                <a:latin typeface="Calibri"/>
                <a:cs typeface="Calibri"/>
              </a:rPr>
              <a:t> </a:t>
            </a:r>
            <a:r>
              <a:rPr sz="1000" b="1" spc="-5" dirty="0">
                <a:solidFill>
                  <a:srgbClr val="FFFF00"/>
                </a:solidFill>
                <a:latin typeface="Calibri"/>
                <a:cs typeface="Calibri"/>
              </a:rPr>
              <a:t>of Bremerto</a:t>
            </a:r>
            <a:r>
              <a:rPr sz="1000" b="1" spc="-10" dirty="0">
                <a:solidFill>
                  <a:srgbClr val="FFFF00"/>
                </a:solidFill>
                <a:latin typeface="Calibri"/>
                <a:cs typeface="Calibri"/>
              </a:rPr>
              <a:t>n</a:t>
            </a:r>
            <a:r>
              <a:rPr sz="1000" b="1" spc="-45" dirty="0">
                <a:solidFill>
                  <a:srgbClr val="FFFF00"/>
                </a:solidFill>
                <a:latin typeface="Calibri"/>
                <a:cs typeface="Calibri"/>
              </a:rPr>
              <a:t> </a:t>
            </a:r>
            <a:r>
              <a:rPr sz="1000" b="1" spc="-15" dirty="0">
                <a:solidFill>
                  <a:srgbClr val="FFFF00"/>
                </a:solidFill>
                <a:latin typeface="Calibri"/>
                <a:cs typeface="Calibri"/>
              </a:rPr>
              <a:t>Pa</a:t>
            </a:r>
            <a:r>
              <a:rPr sz="1000" b="1" spc="-5" dirty="0">
                <a:solidFill>
                  <a:srgbClr val="FFFF00"/>
                </a:solidFill>
                <a:latin typeface="Calibri"/>
                <a:cs typeface="Calibri"/>
              </a:rPr>
              <a:t>rks</a:t>
            </a:r>
            <a:r>
              <a:rPr sz="1000" b="1" dirty="0">
                <a:solidFill>
                  <a:srgbClr val="FFFF00"/>
                </a:solidFill>
                <a:latin typeface="Calibri"/>
                <a:cs typeface="Calibri"/>
              </a:rPr>
              <a:t> </a:t>
            </a:r>
            <a:r>
              <a:rPr sz="1000" b="1" spc="-10" dirty="0">
                <a:solidFill>
                  <a:srgbClr val="FFFF00"/>
                </a:solidFill>
                <a:latin typeface="Calibri"/>
                <a:cs typeface="Calibri"/>
              </a:rPr>
              <a:t>&amp; </a:t>
            </a:r>
            <a:r>
              <a:rPr sz="1000" b="1" spc="-5" dirty="0">
                <a:solidFill>
                  <a:srgbClr val="FFFF00"/>
                </a:solidFill>
                <a:latin typeface="Calibri"/>
                <a:cs typeface="Calibri"/>
              </a:rPr>
              <a:t>Rec </a:t>
            </a:r>
            <a:r>
              <a:rPr sz="1000" b="1" spc="-10" dirty="0">
                <a:solidFill>
                  <a:srgbClr val="FFFF00"/>
                </a:solidFill>
                <a:latin typeface="Calibri"/>
                <a:cs typeface="Calibri"/>
              </a:rPr>
              <a:t>Ci</a:t>
            </a:r>
            <a:r>
              <a:rPr sz="1000" b="1" spc="-5" dirty="0">
                <a:solidFill>
                  <a:srgbClr val="FFFF00"/>
                </a:solidFill>
                <a:latin typeface="Calibri"/>
                <a:cs typeface="Calibri"/>
              </a:rPr>
              <a:t>ty</a:t>
            </a:r>
            <a:r>
              <a:rPr sz="1000" b="1" spc="10" dirty="0">
                <a:solidFill>
                  <a:srgbClr val="FFFF00"/>
                </a:solidFill>
                <a:latin typeface="Calibri"/>
                <a:cs typeface="Calibri"/>
              </a:rPr>
              <a:t> </a:t>
            </a:r>
            <a:r>
              <a:rPr sz="1000" b="1" spc="-5" dirty="0">
                <a:solidFill>
                  <a:srgbClr val="FFFF00"/>
                </a:solidFill>
                <a:latin typeface="Calibri"/>
                <a:cs typeface="Calibri"/>
              </a:rPr>
              <a:t>of </a:t>
            </a:r>
            <a:r>
              <a:rPr sz="1000" b="1" spc="-10" dirty="0">
                <a:solidFill>
                  <a:srgbClr val="FFFF00"/>
                </a:solidFill>
                <a:latin typeface="Calibri"/>
                <a:cs typeface="Calibri"/>
              </a:rPr>
              <a:t>Bai</a:t>
            </a:r>
            <a:r>
              <a:rPr sz="1000" b="1" spc="-5" dirty="0">
                <a:solidFill>
                  <a:srgbClr val="FFFF00"/>
                </a:solidFill>
                <a:latin typeface="Calibri"/>
                <a:cs typeface="Calibri"/>
              </a:rPr>
              <a:t>nbr</a:t>
            </a:r>
            <a:r>
              <a:rPr sz="1000" b="1" spc="-10" dirty="0">
                <a:solidFill>
                  <a:srgbClr val="FFFF00"/>
                </a:solidFill>
                <a:latin typeface="Calibri"/>
                <a:cs typeface="Calibri"/>
              </a:rPr>
              <a:t>idg</a:t>
            </a:r>
            <a:r>
              <a:rPr sz="1000" b="1" spc="-5" dirty="0">
                <a:solidFill>
                  <a:srgbClr val="FFFF00"/>
                </a:solidFill>
                <a:latin typeface="Calibri"/>
                <a:cs typeface="Calibri"/>
              </a:rPr>
              <a:t>e</a:t>
            </a:r>
            <a:r>
              <a:rPr sz="1000" b="1" spc="-10" dirty="0">
                <a:solidFill>
                  <a:srgbClr val="FFFF00"/>
                </a:solidFill>
                <a:latin typeface="Calibri"/>
                <a:cs typeface="Calibri"/>
              </a:rPr>
              <a:t> </a:t>
            </a:r>
            <a:r>
              <a:rPr sz="1000" b="1" spc="-5" dirty="0">
                <a:solidFill>
                  <a:srgbClr val="FFFF00"/>
                </a:solidFill>
                <a:latin typeface="Calibri"/>
                <a:cs typeface="Calibri"/>
              </a:rPr>
              <a:t>I</a:t>
            </a:r>
            <a:r>
              <a:rPr sz="1000" b="1" spc="-10" dirty="0">
                <a:solidFill>
                  <a:srgbClr val="FFFF00"/>
                </a:solidFill>
                <a:latin typeface="Calibri"/>
                <a:cs typeface="Calibri"/>
              </a:rPr>
              <a:t>sland</a:t>
            </a:r>
            <a:endParaRPr sz="1000">
              <a:latin typeface="Calibri"/>
              <a:cs typeface="Calibri"/>
            </a:endParaRPr>
          </a:p>
          <a:p>
            <a:pPr marL="12700" marR="643255">
              <a:lnSpc>
                <a:spcPct val="100000"/>
              </a:lnSpc>
            </a:pPr>
            <a:r>
              <a:rPr sz="1000" b="1" spc="-15" dirty="0">
                <a:solidFill>
                  <a:srgbClr val="FFFF00"/>
                </a:solidFill>
                <a:latin typeface="Calibri"/>
                <a:cs typeface="Calibri"/>
              </a:rPr>
              <a:t>Po</a:t>
            </a:r>
            <a:r>
              <a:rPr sz="1000" b="1" dirty="0">
                <a:solidFill>
                  <a:srgbClr val="FFFF00"/>
                </a:solidFill>
                <a:latin typeface="Calibri"/>
                <a:cs typeface="Calibri"/>
              </a:rPr>
              <a:t>r</a:t>
            </a:r>
            <a:r>
              <a:rPr sz="1000" b="1" spc="-5" dirty="0">
                <a:solidFill>
                  <a:srgbClr val="FFFF00"/>
                </a:solidFill>
                <a:latin typeface="Calibri"/>
                <a:cs typeface="Calibri"/>
              </a:rPr>
              <a:t>t</a:t>
            </a:r>
            <a:r>
              <a:rPr sz="1000" b="1" dirty="0">
                <a:solidFill>
                  <a:srgbClr val="FFFF00"/>
                </a:solidFill>
                <a:latin typeface="Calibri"/>
                <a:cs typeface="Calibri"/>
              </a:rPr>
              <a:t> </a:t>
            </a:r>
            <a:r>
              <a:rPr sz="1000" b="1" spc="-5" dirty="0">
                <a:solidFill>
                  <a:srgbClr val="FFFF00"/>
                </a:solidFill>
                <a:latin typeface="Calibri"/>
                <a:cs typeface="Calibri"/>
              </a:rPr>
              <a:t>of</a:t>
            </a:r>
            <a:r>
              <a:rPr sz="1000" b="1" spc="-15" dirty="0">
                <a:solidFill>
                  <a:srgbClr val="FFFF00"/>
                </a:solidFill>
                <a:latin typeface="Calibri"/>
                <a:cs typeface="Calibri"/>
              </a:rPr>
              <a:t> </a:t>
            </a:r>
            <a:r>
              <a:rPr sz="1000" b="1" spc="-5" dirty="0">
                <a:solidFill>
                  <a:srgbClr val="FFFF00"/>
                </a:solidFill>
                <a:latin typeface="Calibri"/>
                <a:cs typeface="Calibri"/>
              </a:rPr>
              <a:t>Bremerto</a:t>
            </a:r>
            <a:r>
              <a:rPr sz="1000" b="1" spc="-10" dirty="0">
                <a:solidFill>
                  <a:srgbClr val="FFFF00"/>
                </a:solidFill>
                <a:latin typeface="Calibri"/>
                <a:cs typeface="Calibri"/>
              </a:rPr>
              <a:t>n</a:t>
            </a:r>
            <a:r>
              <a:rPr sz="1000" b="1" spc="-5" dirty="0">
                <a:solidFill>
                  <a:srgbClr val="FFFF00"/>
                </a:solidFill>
                <a:latin typeface="Calibri"/>
                <a:cs typeface="Calibri"/>
              </a:rPr>
              <a:t> </a:t>
            </a:r>
            <a:r>
              <a:rPr sz="1000" b="1" spc="-15" dirty="0">
                <a:solidFill>
                  <a:srgbClr val="FFFF00"/>
                </a:solidFill>
                <a:latin typeface="Calibri"/>
                <a:cs typeface="Calibri"/>
              </a:rPr>
              <a:t>Po</a:t>
            </a:r>
            <a:r>
              <a:rPr sz="1000" b="1" dirty="0">
                <a:solidFill>
                  <a:srgbClr val="FFFF00"/>
                </a:solidFill>
                <a:latin typeface="Calibri"/>
                <a:cs typeface="Calibri"/>
              </a:rPr>
              <a:t>r</a:t>
            </a:r>
            <a:r>
              <a:rPr sz="1000" b="1" spc="-5" dirty="0">
                <a:solidFill>
                  <a:srgbClr val="FFFF00"/>
                </a:solidFill>
                <a:latin typeface="Calibri"/>
                <a:cs typeface="Calibri"/>
              </a:rPr>
              <a:t>t</a:t>
            </a:r>
            <a:r>
              <a:rPr sz="1000" b="1" dirty="0">
                <a:solidFill>
                  <a:srgbClr val="FFFF00"/>
                </a:solidFill>
                <a:latin typeface="Calibri"/>
                <a:cs typeface="Calibri"/>
              </a:rPr>
              <a:t> </a:t>
            </a:r>
            <a:r>
              <a:rPr sz="1000" b="1" spc="-5" dirty="0">
                <a:solidFill>
                  <a:srgbClr val="FFFF00"/>
                </a:solidFill>
                <a:latin typeface="Calibri"/>
                <a:cs typeface="Calibri"/>
              </a:rPr>
              <a:t>of</a:t>
            </a:r>
            <a:r>
              <a:rPr sz="1000" b="1" spc="-15" dirty="0">
                <a:solidFill>
                  <a:srgbClr val="FFFF00"/>
                </a:solidFill>
                <a:latin typeface="Calibri"/>
                <a:cs typeface="Calibri"/>
              </a:rPr>
              <a:t> </a:t>
            </a:r>
            <a:r>
              <a:rPr sz="1000" b="1" spc="-5" dirty="0">
                <a:solidFill>
                  <a:srgbClr val="FFFF00"/>
                </a:solidFill>
                <a:latin typeface="Calibri"/>
                <a:cs typeface="Calibri"/>
              </a:rPr>
              <a:t>Bro</a:t>
            </a:r>
            <a:r>
              <a:rPr sz="1000" b="1" spc="-15" dirty="0">
                <a:solidFill>
                  <a:srgbClr val="FFFF00"/>
                </a:solidFill>
                <a:latin typeface="Calibri"/>
                <a:cs typeface="Calibri"/>
              </a:rPr>
              <a:t>w</a:t>
            </a:r>
            <a:r>
              <a:rPr sz="1000" b="1" spc="-5" dirty="0">
                <a:solidFill>
                  <a:srgbClr val="FFFF00"/>
                </a:solidFill>
                <a:latin typeface="Calibri"/>
                <a:cs typeface="Calibri"/>
              </a:rPr>
              <a:t>ns</a:t>
            </a:r>
            <a:r>
              <a:rPr sz="1000" b="1" spc="-15" dirty="0">
                <a:solidFill>
                  <a:srgbClr val="FFFF00"/>
                </a:solidFill>
                <a:latin typeface="Calibri"/>
                <a:cs typeface="Calibri"/>
              </a:rPr>
              <a:t>v</a:t>
            </a:r>
            <a:r>
              <a:rPr sz="1000" b="1" spc="-10" dirty="0">
                <a:solidFill>
                  <a:srgbClr val="FFFF00"/>
                </a:solidFill>
                <a:latin typeface="Calibri"/>
                <a:cs typeface="Calibri"/>
              </a:rPr>
              <a:t>ill</a:t>
            </a:r>
            <a:r>
              <a:rPr sz="1000" b="1" spc="-5" dirty="0">
                <a:solidFill>
                  <a:srgbClr val="FFFF00"/>
                </a:solidFill>
                <a:latin typeface="Calibri"/>
                <a:cs typeface="Calibri"/>
              </a:rPr>
              <a:t>e </a:t>
            </a:r>
            <a:r>
              <a:rPr sz="1000" b="1" spc="-15" dirty="0">
                <a:solidFill>
                  <a:srgbClr val="FFFF00"/>
                </a:solidFill>
                <a:latin typeface="Calibri"/>
                <a:cs typeface="Calibri"/>
              </a:rPr>
              <a:t>Po</a:t>
            </a:r>
            <a:r>
              <a:rPr sz="1000" b="1" dirty="0">
                <a:solidFill>
                  <a:srgbClr val="FFFF00"/>
                </a:solidFill>
                <a:latin typeface="Calibri"/>
                <a:cs typeface="Calibri"/>
              </a:rPr>
              <a:t>r</a:t>
            </a:r>
            <a:r>
              <a:rPr sz="1000" b="1" spc="-5" dirty="0">
                <a:solidFill>
                  <a:srgbClr val="FFFF00"/>
                </a:solidFill>
                <a:latin typeface="Calibri"/>
                <a:cs typeface="Calibri"/>
              </a:rPr>
              <a:t>t</a:t>
            </a:r>
            <a:r>
              <a:rPr sz="1000" b="1" dirty="0">
                <a:solidFill>
                  <a:srgbClr val="FFFF00"/>
                </a:solidFill>
                <a:latin typeface="Calibri"/>
                <a:cs typeface="Calibri"/>
              </a:rPr>
              <a:t> </a:t>
            </a:r>
            <a:r>
              <a:rPr sz="1000" b="1" spc="-5" dirty="0">
                <a:solidFill>
                  <a:srgbClr val="FFFF00"/>
                </a:solidFill>
                <a:latin typeface="Calibri"/>
                <a:cs typeface="Calibri"/>
              </a:rPr>
              <a:t>of</a:t>
            </a:r>
            <a:r>
              <a:rPr sz="1000" b="1" spc="-10" dirty="0">
                <a:solidFill>
                  <a:srgbClr val="FFFF00"/>
                </a:solidFill>
                <a:latin typeface="Calibri"/>
                <a:cs typeface="Calibri"/>
              </a:rPr>
              <a:t> </a:t>
            </a:r>
            <a:r>
              <a:rPr sz="1000" b="1" spc="-5" dirty="0">
                <a:solidFill>
                  <a:srgbClr val="FFFF00"/>
                </a:solidFill>
                <a:latin typeface="Calibri"/>
                <a:cs typeface="Calibri"/>
              </a:rPr>
              <a:t>I</a:t>
            </a:r>
            <a:r>
              <a:rPr sz="1000" b="1" spc="-15" dirty="0">
                <a:solidFill>
                  <a:srgbClr val="FFFF00"/>
                </a:solidFill>
                <a:latin typeface="Calibri"/>
                <a:cs typeface="Calibri"/>
              </a:rPr>
              <a:t>l</a:t>
            </a:r>
            <a:r>
              <a:rPr sz="1000" b="1" spc="-10" dirty="0">
                <a:solidFill>
                  <a:srgbClr val="FFFF00"/>
                </a:solidFill>
                <a:latin typeface="Calibri"/>
                <a:cs typeface="Calibri"/>
              </a:rPr>
              <a:t>l</a:t>
            </a:r>
            <a:r>
              <a:rPr sz="1000" b="1" spc="-5" dirty="0">
                <a:solidFill>
                  <a:srgbClr val="FFFF00"/>
                </a:solidFill>
                <a:latin typeface="Calibri"/>
                <a:cs typeface="Calibri"/>
              </a:rPr>
              <a:t>ahee</a:t>
            </a:r>
            <a:endParaRPr sz="1000">
              <a:latin typeface="Calibri"/>
              <a:cs typeface="Calibri"/>
            </a:endParaRPr>
          </a:p>
          <a:p>
            <a:pPr marL="12700" marR="649605">
              <a:lnSpc>
                <a:spcPct val="100000"/>
              </a:lnSpc>
            </a:pPr>
            <a:r>
              <a:rPr sz="1000" b="1" spc="-15" dirty="0">
                <a:solidFill>
                  <a:srgbClr val="FFFF00"/>
                </a:solidFill>
                <a:latin typeface="Calibri"/>
                <a:cs typeface="Calibri"/>
              </a:rPr>
              <a:t>Po</a:t>
            </a:r>
            <a:r>
              <a:rPr sz="1000" b="1" dirty="0">
                <a:solidFill>
                  <a:srgbClr val="FFFF00"/>
                </a:solidFill>
                <a:latin typeface="Calibri"/>
                <a:cs typeface="Calibri"/>
              </a:rPr>
              <a:t>r</a:t>
            </a:r>
            <a:r>
              <a:rPr sz="1000" b="1" spc="-5" dirty="0">
                <a:solidFill>
                  <a:srgbClr val="FFFF00"/>
                </a:solidFill>
                <a:latin typeface="Calibri"/>
                <a:cs typeface="Calibri"/>
              </a:rPr>
              <a:t>t</a:t>
            </a:r>
            <a:r>
              <a:rPr sz="1000" b="1" dirty="0">
                <a:solidFill>
                  <a:srgbClr val="FFFF00"/>
                </a:solidFill>
                <a:latin typeface="Calibri"/>
                <a:cs typeface="Calibri"/>
              </a:rPr>
              <a:t> </a:t>
            </a:r>
            <a:r>
              <a:rPr sz="1000" b="1" spc="-5" dirty="0">
                <a:solidFill>
                  <a:srgbClr val="FFFF00"/>
                </a:solidFill>
                <a:latin typeface="Calibri"/>
                <a:cs typeface="Calibri"/>
              </a:rPr>
              <a:t>of</a:t>
            </a:r>
            <a:r>
              <a:rPr sz="1000" b="1" spc="-15" dirty="0">
                <a:solidFill>
                  <a:srgbClr val="FFFF00"/>
                </a:solidFill>
                <a:latin typeface="Calibri"/>
                <a:cs typeface="Calibri"/>
              </a:rPr>
              <a:t> Po</a:t>
            </a:r>
            <a:r>
              <a:rPr sz="1000" b="1" spc="-5" dirty="0">
                <a:solidFill>
                  <a:srgbClr val="FFFF00"/>
                </a:solidFill>
                <a:latin typeface="Calibri"/>
                <a:cs typeface="Calibri"/>
              </a:rPr>
              <a:t>u</a:t>
            </a:r>
            <a:r>
              <a:rPr sz="1000" b="1" spc="-10" dirty="0">
                <a:solidFill>
                  <a:srgbClr val="FFFF00"/>
                </a:solidFill>
                <a:latin typeface="Calibri"/>
                <a:cs typeface="Calibri"/>
              </a:rPr>
              <a:t>l</a:t>
            </a:r>
            <a:r>
              <a:rPr sz="1000" b="1" spc="-5" dirty="0">
                <a:solidFill>
                  <a:srgbClr val="FFFF00"/>
                </a:solidFill>
                <a:latin typeface="Calibri"/>
                <a:cs typeface="Calibri"/>
              </a:rPr>
              <a:t>sbo </a:t>
            </a:r>
            <a:r>
              <a:rPr sz="1000" b="1" spc="-15" dirty="0">
                <a:solidFill>
                  <a:srgbClr val="FFFF00"/>
                </a:solidFill>
                <a:latin typeface="Calibri"/>
                <a:cs typeface="Calibri"/>
              </a:rPr>
              <a:t>Po</a:t>
            </a:r>
            <a:r>
              <a:rPr sz="1000" b="1" dirty="0">
                <a:solidFill>
                  <a:srgbClr val="FFFF00"/>
                </a:solidFill>
                <a:latin typeface="Calibri"/>
                <a:cs typeface="Calibri"/>
              </a:rPr>
              <a:t>r</a:t>
            </a:r>
            <a:r>
              <a:rPr sz="1000" b="1" spc="-5" dirty="0">
                <a:solidFill>
                  <a:srgbClr val="FFFF00"/>
                </a:solidFill>
                <a:latin typeface="Calibri"/>
                <a:cs typeface="Calibri"/>
              </a:rPr>
              <a:t>t</a:t>
            </a:r>
            <a:r>
              <a:rPr sz="1000" b="1" dirty="0">
                <a:solidFill>
                  <a:srgbClr val="FFFF00"/>
                </a:solidFill>
                <a:latin typeface="Calibri"/>
                <a:cs typeface="Calibri"/>
              </a:rPr>
              <a:t> </a:t>
            </a:r>
            <a:r>
              <a:rPr sz="1000" b="1" spc="-5" dirty="0">
                <a:solidFill>
                  <a:srgbClr val="FFFF00"/>
                </a:solidFill>
                <a:latin typeface="Calibri"/>
                <a:cs typeface="Calibri"/>
              </a:rPr>
              <a:t>of</a:t>
            </a:r>
            <a:r>
              <a:rPr sz="1000" b="1" spc="-15" dirty="0">
                <a:solidFill>
                  <a:srgbClr val="FFFF00"/>
                </a:solidFill>
                <a:latin typeface="Calibri"/>
                <a:cs typeface="Calibri"/>
              </a:rPr>
              <a:t> </a:t>
            </a:r>
            <a:r>
              <a:rPr sz="1000" b="1" spc="-10" dirty="0">
                <a:solidFill>
                  <a:srgbClr val="FFFF00"/>
                </a:solidFill>
                <a:latin typeface="Calibri"/>
                <a:cs typeface="Calibri"/>
              </a:rPr>
              <a:t>Silv</a:t>
            </a:r>
            <a:r>
              <a:rPr sz="1000" b="1" spc="-5" dirty="0">
                <a:solidFill>
                  <a:srgbClr val="FFFF00"/>
                </a:solidFill>
                <a:latin typeface="Calibri"/>
                <a:cs typeface="Calibri"/>
              </a:rPr>
              <a:t>erda</a:t>
            </a:r>
            <a:r>
              <a:rPr sz="1000" b="1" spc="-10" dirty="0">
                <a:solidFill>
                  <a:srgbClr val="FFFF00"/>
                </a:solidFill>
                <a:latin typeface="Calibri"/>
                <a:cs typeface="Calibri"/>
              </a:rPr>
              <a:t>l</a:t>
            </a:r>
            <a:r>
              <a:rPr sz="1000" b="1" spc="-5" dirty="0">
                <a:solidFill>
                  <a:srgbClr val="FFFF00"/>
                </a:solidFill>
                <a:latin typeface="Calibri"/>
                <a:cs typeface="Calibri"/>
              </a:rPr>
              <a:t>e </a:t>
            </a:r>
            <a:r>
              <a:rPr sz="1000" b="1" spc="-15" dirty="0">
                <a:solidFill>
                  <a:srgbClr val="FFFF00"/>
                </a:solidFill>
                <a:latin typeface="Calibri"/>
                <a:cs typeface="Calibri"/>
              </a:rPr>
              <a:t>P</a:t>
            </a:r>
            <a:r>
              <a:rPr sz="1000" b="1" spc="-5" dirty="0">
                <a:solidFill>
                  <a:srgbClr val="FFFF00"/>
                </a:solidFill>
                <a:latin typeface="Calibri"/>
                <a:cs typeface="Calibri"/>
              </a:rPr>
              <a:t>r</a:t>
            </a:r>
            <a:r>
              <a:rPr sz="1000" b="1" spc="-15" dirty="0">
                <a:solidFill>
                  <a:srgbClr val="FFFF00"/>
                </a:solidFill>
                <a:latin typeface="Calibri"/>
                <a:cs typeface="Calibri"/>
              </a:rPr>
              <a:t>i</a:t>
            </a:r>
            <a:r>
              <a:rPr sz="1000" b="1" spc="-10" dirty="0">
                <a:solidFill>
                  <a:srgbClr val="FFFF00"/>
                </a:solidFill>
                <a:latin typeface="Calibri"/>
                <a:cs typeface="Calibri"/>
              </a:rPr>
              <a:t>v</a:t>
            </a:r>
            <a:r>
              <a:rPr sz="1000" b="1" spc="-5" dirty="0">
                <a:solidFill>
                  <a:srgbClr val="FFFF00"/>
                </a:solidFill>
                <a:latin typeface="Calibri"/>
                <a:cs typeface="Calibri"/>
              </a:rPr>
              <a:t>ate</a:t>
            </a:r>
            <a:r>
              <a:rPr sz="1000" b="1" spc="10" dirty="0">
                <a:solidFill>
                  <a:srgbClr val="FFFF00"/>
                </a:solidFill>
                <a:latin typeface="Calibri"/>
                <a:cs typeface="Calibri"/>
              </a:rPr>
              <a:t> </a:t>
            </a:r>
            <a:r>
              <a:rPr sz="1000" b="1" spc="-5" dirty="0">
                <a:solidFill>
                  <a:srgbClr val="FFFF00"/>
                </a:solidFill>
                <a:latin typeface="Calibri"/>
                <a:cs typeface="Calibri"/>
              </a:rPr>
              <a:t>L</a:t>
            </a:r>
            <a:r>
              <a:rPr sz="1000" b="1" spc="-10" dirty="0">
                <a:solidFill>
                  <a:srgbClr val="FFFF00"/>
                </a:solidFill>
                <a:latin typeface="Calibri"/>
                <a:cs typeface="Calibri"/>
              </a:rPr>
              <a:t>andowner Suquami</a:t>
            </a:r>
            <a:r>
              <a:rPr sz="1000" b="1" spc="-5" dirty="0">
                <a:solidFill>
                  <a:srgbClr val="FFFF00"/>
                </a:solidFill>
                <a:latin typeface="Calibri"/>
                <a:cs typeface="Calibri"/>
              </a:rPr>
              <a:t>sh</a:t>
            </a:r>
            <a:r>
              <a:rPr sz="1000" b="1" dirty="0">
                <a:solidFill>
                  <a:srgbClr val="FFFF00"/>
                </a:solidFill>
                <a:latin typeface="Calibri"/>
                <a:cs typeface="Calibri"/>
              </a:rPr>
              <a:t> </a:t>
            </a:r>
            <a:r>
              <a:rPr sz="1000" b="1" spc="-10" dirty="0">
                <a:solidFill>
                  <a:srgbClr val="FFFF00"/>
                </a:solidFill>
                <a:latin typeface="Calibri"/>
                <a:cs typeface="Calibri"/>
              </a:rPr>
              <a:t>T</a:t>
            </a:r>
            <a:r>
              <a:rPr sz="1000" b="1" dirty="0">
                <a:solidFill>
                  <a:srgbClr val="FFFF00"/>
                </a:solidFill>
                <a:latin typeface="Calibri"/>
                <a:cs typeface="Calibri"/>
              </a:rPr>
              <a:t>r</a:t>
            </a:r>
            <a:r>
              <a:rPr sz="1000" b="1" spc="-10" dirty="0">
                <a:solidFill>
                  <a:srgbClr val="FFFF00"/>
                </a:solidFill>
                <a:latin typeface="Calibri"/>
                <a:cs typeface="Calibri"/>
              </a:rPr>
              <a:t>ibe</a:t>
            </a:r>
            <a:endParaRPr sz="1000">
              <a:latin typeface="Calibri"/>
              <a:cs typeface="Calibri"/>
            </a:endParaRPr>
          </a:p>
          <a:p>
            <a:pPr marL="12700" marR="23495">
              <a:lnSpc>
                <a:spcPct val="100000"/>
              </a:lnSpc>
            </a:pPr>
            <a:r>
              <a:rPr sz="1000" b="1" spc="-10" dirty="0">
                <a:solidFill>
                  <a:srgbClr val="FFFF00"/>
                </a:solidFill>
                <a:latin typeface="Calibri"/>
                <a:cs typeface="Calibri"/>
              </a:rPr>
              <a:t>US </a:t>
            </a:r>
            <a:r>
              <a:rPr sz="1000" b="1" spc="-15" dirty="0">
                <a:solidFill>
                  <a:srgbClr val="FFFF00"/>
                </a:solidFill>
                <a:latin typeface="Calibri"/>
                <a:cs typeface="Calibri"/>
              </a:rPr>
              <a:t>EPA</a:t>
            </a:r>
            <a:r>
              <a:rPr sz="1000" b="1" spc="-10" dirty="0">
                <a:solidFill>
                  <a:srgbClr val="FFFF00"/>
                </a:solidFill>
                <a:latin typeface="Calibri"/>
                <a:cs typeface="Calibri"/>
              </a:rPr>
              <a:t>/N</a:t>
            </a:r>
            <a:r>
              <a:rPr sz="1000" b="1" spc="-15" dirty="0">
                <a:solidFill>
                  <a:srgbClr val="FFFF00"/>
                </a:solidFill>
                <a:latin typeface="Calibri"/>
                <a:cs typeface="Calibri"/>
              </a:rPr>
              <a:t>OA</a:t>
            </a:r>
            <a:r>
              <a:rPr sz="1000" b="1" spc="-10" dirty="0">
                <a:solidFill>
                  <a:srgbClr val="FFFF00"/>
                </a:solidFill>
                <a:latin typeface="Calibri"/>
                <a:cs typeface="Calibri"/>
              </a:rPr>
              <a:t>A</a:t>
            </a:r>
            <a:r>
              <a:rPr sz="1000" b="1" spc="20" dirty="0">
                <a:solidFill>
                  <a:srgbClr val="FFFF00"/>
                </a:solidFill>
                <a:latin typeface="Calibri"/>
                <a:cs typeface="Calibri"/>
              </a:rPr>
              <a:t> </a:t>
            </a:r>
            <a:r>
              <a:rPr sz="1000" b="1" spc="-5" dirty="0">
                <a:solidFill>
                  <a:srgbClr val="FFFF00"/>
                </a:solidFill>
                <a:latin typeface="Calibri"/>
                <a:cs typeface="Calibri"/>
              </a:rPr>
              <a:t>Manchester</a:t>
            </a:r>
            <a:r>
              <a:rPr sz="1000" b="1" spc="-30" dirty="0">
                <a:solidFill>
                  <a:srgbClr val="FFFF00"/>
                </a:solidFill>
                <a:latin typeface="Calibri"/>
                <a:cs typeface="Calibri"/>
              </a:rPr>
              <a:t> </a:t>
            </a:r>
            <a:r>
              <a:rPr sz="1000" b="1" spc="-5" dirty="0">
                <a:solidFill>
                  <a:srgbClr val="FFFF00"/>
                </a:solidFill>
                <a:latin typeface="Calibri"/>
                <a:cs typeface="Calibri"/>
              </a:rPr>
              <a:t>Lab US</a:t>
            </a:r>
            <a:r>
              <a:rPr sz="1000" b="1" spc="-10" dirty="0">
                <a:solidFill>
                  <a:srgbClr val="FFFF00"/>
                </a:solidFill>
                <a:latin typeface="Calibri"/>
                <a:cs typeface="Calibri"/>
              </a:rPr>
              <a:t> </a:t>
            </a:r>
            <a:r>
              <a:rPr sz="1000" b="1" spc="-5" dirty="0">
                <a:solidFill>
                  <a:srgbClr val="FFFF00"/>
                </a:solidFill>
                <a:latin typeface="Calibri"/>
                <a:cs typeface="Calibri"/>
              </a:rPr>
              <a:t>Na</a:t>
            </a:r>
            <a:r>
              <a:rPr sz="1000" b="1" spc="-10" dirty="0">
                <a:solidFill>
                  <a:srgbClr val="FFFF00"/>
                </a:solidFill>
                <a:latin typeface="Calibri"/>
                <a:cs typeface="Calibri"/>
              </a:rPr>
              <a:t>v</a:t>
            </a:r>
            <a:r>
              <a:rPr sz="1000" b="1" spc="-5" dirty="0">
                <a:solidFill>
                  <a:srgbClr val="FFFF00"/>
                </a:solidFill>
                <a:latin typeface="Calibri"/>
                <a:cs typeface="Calibri"/>
              </a:rPr>
              <a:t>y</a:t>
            </a:r>
            <a:r>
              <a:rPr sz="1000" b="1" spc="5" dirty="0">
                <a:solidFill>
                  <a:srgbClr val="FFFF00"/>
                </a:solidFill>
                <a:latin typeface="Calibri"/>
                <a:cs typeface="Calibri"/>
              </a:rPr>
              <a:t> </a:t>
            </a:r>
            <a:r>
              <a:rPr sz="1000" b="1" spc="-10" dirty="0">
                <a:solidFill>
                  <a:srgbClr val="FFFF00"/>
                </a:solidFill>
                <a:latin typeface="Calibri"/>
                <a:cs typeface="Calibri"/>
              </a:rPr>
              <a:t>Nav</a:t>
            </a:r>
            <a:r>
              <a:rPr sz="1000" b="1" spc="-5" dirty="0">
                <a:solidFill>
                  <a:srgbClr val="FFFF00"/>
                </a:solidFill>
                <a:latin typeface="Calibri"/>
                <a:cs typeface="Calibri"/>
              </a:rPr>
              <a:t>al</a:t>
            </a:r>
            <a:r>
              <a:rPr sz="1000" b="1" spc="5" dirty="0">
                <a:solidFill>
                  <a:srgbClr val="FFFF00"/>
                </a:solidFill>
                <a:latin typeface="Calibri"/>
                <a:cs typeface="Calibri"/>
              </a:rPr>
              <a:t> </a:t>
            </a:r>
            <a:r>
              <a:rPr sz="1000" b="1" spc="-5" dirty="0">
                <a:solidFill>
                  <a:srgbClr val="FFFF00"/>
                </a:solidFill>
                <a:latin typeface="Calibri"/>
                <a:cs typeface="Calibri"/>
              </a:rPr>
              <a:t>Base</a:t>
            </a:r>
            <a:r>
              <a:rPr sz="1000" b="1" spc="-15" dirty="0">
                <a:solidFill>
                  <a:srgbClr val="FFFF00"/>
                </a:solidFill>
                <a:latin typeface="Calibri"/>
                <a:cs typeface="Calibri"/>
              </a:rPr>
              <a:t> </a:t>
            </a:r>
            <a:r>
              <a:rPr sz="1000" b="1" spc="-10" dirty="0">
                <a:solidFill>
                  <a:srgbClr val="FFFF00"/>
                </a:solidFill>
                <a:latin typeface="Calibri"/>
                <a:cs typeface="Calibri"/>
              </a:rPr>
              <a:t>Ki</a:t>
            </a:r>
            <a:r>
              <a:rPr sz="1000" b="1" spc="-5" dirty="0">
                <a:solidFill>
                  <a:srgbClr val="FFFF00"/>
                </a:solidFill>
                <a:latin typeface="Calibri"/>
                <a:cs typeface="Calibri"/>
              </a:rPr>
              <a:t>tsap</a:t>
            </a:r>
            <a:endParaRPr sz="1000">
              <a:latin typeface="Calibri"/>
              <a:cs typeface="Calibri"/>
            </a:endParaRPr>
          </a:p>
          <a:p>
            <a:pPr marL="182880" marR="212725" indent="-170815">
              <a:lnSpc>
                <a:spcPct val="100000"/>
              </a:lnSpc>
            </a:pPr>
            <a:r>
              <a:rPr sz="1000" b="1" spc="-10" dirty="0">
                <a:solidFill>
                  <a:srgbClr val="FFFF00"/>
                </a:solidFill>
                <a:latin typeface="Calibri"/>
                <a:cs typeface="Calibri"/>
              </a:rPr>
              <a:t>US </a:t>
            </a:r>
            <a:r>
              <a:rPr sz="1000" b="1" spc="-5" dirty="0">
                <a:solidFill>
                  <a:srgbClr val="FFFF00"/>
                </a:solidFill>
                <a:latin typeface="Calibri"/>
                <a:cs typeface="Calibri"/>
              </a:rPr>
              <a:t>Na</a:t>
            </a:r>
            <a:r>
              <a:rPr sz="1000" b="1" spc="-10" dirty="0">
                <a:solidFill>
                  <a:srgbClr val="FFFF00"/>
                </a:solidFill>
                <a:latin typeface="Calibri"/>
                <a:cs typeface="Calibri"/>
              </a:rPr>
              <a:t>v</a:t>
            </a:r>
            <a:r>
              <a:rPr sz="1000" b="1" spc="-5" dirty="0">
                <a:solidFill>
                  <a:srgbClr val="FFFF00"/>
                </a:solidFill>
                <a:latin typeface="Calibri"/>
                <a:cs typeface="Calibri"/>
              </a:rPr>
              <a:t>y</a:t>
            </a:r>
            <a:r>
              <a:rPr sz="1000" b="1" spc="5" dirty="0">
                <a:solidFill>
                  <a:srgbClr val="FFFF00"/>
                </a:solidFill>
                <a:latin typeface="Calibri"/>
                <a:cs typeface="Calibri"/>
              </a:rPr>
              <a:t> </a:t>
            </a:r>
            <a:r>
              <a:rPr sz="1000" b="1" spc="-10" dirty="0">
                <a:solidFill>
                  <a:srgbClr val="FFFF00"/>
                </a:solidFill>
                <a:latin typeface="Calibri"/>
                <a:cs typeface="Calibri"/>
              </a:rPr>
              <a:t>Nav</a:t>
            </a:r>
            <a:r>
              <a:rPr sz="1000" b="1" spc="-5" dirty="0">
                <a:solidFill>
                  <a:srgbClr val="FFFF00"/>
                </a:solidFill>
                <a:latin typeface="Calibri"/>
                <a:cs typeface="Calibri"/>
              </a:rPr>
              <a:t>al</a:t>
            </a:r>
            <a:r>
              <a:rPr sz="1000" b="1" spc="5" dirty="0">
                <a:solidFill>
                  <a:srgbClr val="FFFF00"/>
                </a:solidFill>
                <a:latin typeface="Calibri"/>
                <a:cs typeface="Calibri"/>
              </a:rPr>
              <a:t> </a:t>
            </a:r>
            <a:r>
              <a:rPr sz="1000" b="1" spc="-10" dirty="0">
                <a:solidFill>
                  <a:srgbClr val="FFFF00"/>
                </a:solidFill>
                <a:latin typeface="Calibri"/>
                <a:cs typeface="Calibri"/>
              </a:rPr>
              <a:t>Un</a:t>
            </a:r>
            <a:r>
              <a:rPr sz="1000" b="1" spc="-5" dirty="0">
                <a:solidFill>
                  <a:srgbClr val="FFFF00"/>
                </a:solidFill>
                <a:latin typeface="Calibri"/>
                <a:cs typeface="Calibri"/>
              </a:rPr>
              <a:t>der</a:t>
            </a:r>
            <a:r>
              <a:rPr sz="1000" b="1" spc="-15" dirty="0">
                <a:solidFill>
                  <a:srgbClr val="FFFF00"/>
                </a:solidFill>
                <a:latin typeface="Calibri"/>
                <a:cs typeface="Calibri"/>
              </a:rPr>
              <a:t>wa</a:t>
            </a:r>
            <a:r>
              <a:rPr sz="1000" b="1" spc="-5" dirty="0">
                <a:solidFill>
                  <a:srgbClr val="FFFF00"/>
                </a:solidFill>
                <a:latin typeface="Calibri"/>
                <a:cs typeface="Calibri"/>
              </a:rPr>
              <a:t>ter </a:t>
            </a:r>
            <a:r>
              <a:rPr sz="1000" b="1" spc="-15" dirty="0">
                <a:solidFill>
                  <a:srgbClr val="FFFF00"/>
                </a:solidFill>
                <a:latin typeface="Calibri"/>
                <a:cs typeface="Calibri"/>
              </a:rPr>
              <a:t>Wea</a:t>
            </a:r>
            <a:r>
              <a:rPr sz="1000" b="1" spc="-5" dirty="0">
                <a:solidFill>
                  <a:srgbClr val="FFFF00"/>
                </a:solidFill>
                <a:latin typeface="Calibri"/>
                <a:cs typeface="Calibri"/>
              </a:rPr>
              <a:t>pons </a:t>
            </a:r>
            <a:r>
              <a:rPr sz="1000" b="1" spc="-15" dirty="0">
                <a:solidFill>
                  <a:srgbClr val="FFFF00"/>
                </a:solidFill>
                <a:latin typeface="Calibri"/>
                <a:cs typeface="Calibri"/>
              </a:rPr>
              <a:t>C</a:t>
            </a:r>
            <a:r>
              <a:rPr sz="1000" b="1" spc="-5" dirty="0">
                <a:solidFill>
                  <a:srgbClr val="FFFF00"/>
                </a:solidFill>
                <a:latin typeface="Calibri"/>
                <a:cs typeface="Calibri"/>
              </a:rPr>
              <a:t>enter</a:t>
            </a:r>
            <a:endParaRPr sz="1000">
              <a:latin typeface="Calibri"/>
              <a:cs typeface="Calibri"/>
            </a:endParaRPr>
          </a:p>
          <a:p>
            <a:pPr marL="182880" marR="186690" indent="-170815">
              <a:lnSpc>
                <a:spcPct val="100000"/>
              </a:lnSpc>
            </a:pPr>
            <a:r>
              <a:rPr sz="1000" b="1" spc="-10" dirty="0">
                <a:solidFill>
                  <a:srgbClr val="FFFF00"/>
                </a:solidFill>
                <a:latin typeface="Calibri"/>
                <a:cs typeface="Calibri"/>
              </a:rPr>
              <a:t>US </a:t>
            </a:r>
            <a:r>
              <a:rPr sz="1000" b="1" spc="-5" dirty="0">
                <a:solidFill>
                  <a:srgbClr val="FFFF00"/>
                </a:solidFill>
                <a:latin typeface="Calibri"/>
                <a:cs typeface="Calibri"/>
              </a:rPr>
              <a:t>Na</a:t>
            </a:r>
            <a:r>
              <a:rPr sz="1000" b="1" spc="-10" dirty="0">
                <a:solidFill>
                  <a:srgbClr val="FFFF00"/>
                </a:solidFill>
                <a:latin typeface="Calibri"/>
                <a:cs typeface="Calibri"/>
              </a:rPr>
              <a:t>v</a:t>
            </a:r>
            <a:r>
              <a:rPr sz="1000" b="1" spc="-5" dirty="0">
                <a:solidFill>
                  <a:srgbClr val="FFFF00"/>
                </a:solidFill>
                <a:latin typeface="Calibri"/>
                <a:cs typeface="Calibri"/>
              </a:rPr>
              <a:t>y</a:t>
            </a:r>
            <a:r>
              <a:rPr sz="1000" b="1" spc="5" dirty="0">
                <a:solidFill>
                  <a:srgbClr val="FFFF00"/>
                </a:solidFill>
                <a:latin typeface="Calibri"/>
                <a:cs typeface="Calibri"/>
              </a:rPr>
              <a:t> </a:t>
            </a:r>
            <a:r>
              <a:rPr sz="1000" b="1" spc="-15" dirty="0">
                <a:solidFill>
                  <a:srgbClr val="FFFF00"/>
                </a:solidFill>
                <a:latin typeface="Calibri"/>
                <a:cs typeface="Calibri"/>
              </a:rPr>
              <a:t>P</a:t>
            </a:r>
            <a:r>
              <a:rPr sz="1000" b="1" spc="-10" dirty="0">
                <a:solidFill>
                  <a:srgbClr val="FFFF00"/>
                </a:solidFill>
                <a:latin typeface="Calibri"/>
                <a:cs typeface="Calibri"/>
              </a:rPr>
              <a:t>ug</a:t>
            </a:r>
            <a:r>
              <a:rPr sz="1000" b="1" spc="-5" dirty="0">
                <a:solidFill>
                  <a:srgbClr val="FFFF00"/>
                </a:solidFill>
                <a:latin typeface="Calibri"/>
                <a:cs typeface="Calibri"/>
              </a:rPr>
              <a:t>et</a:t>
            </a:r>
            <a:r>
              <a:rPr sz="1000" b="1" spc="15" dirty="0">
                <a:solidFill>
                  <a:srgbClr val="FFFF00"/>
                </a:solidFill>
                <a:latin typeface="Calibri"/>
                <a:cs typeface="Calibri"/>
              </a:rPr>
              <a:t> </a:t>
            </a:r>
            <a:r>
              <a:rPr sz="1000" b="1" spc="-10" dirty="0">
                <a:solidFill>
                  <a:srgbClr val="FFFF00"/>
                </a:solidFill>
                <a:latin typeface="Calibri"/>
                <a:cs typeface="Calibri"/>
              </a:rPr>
              <a:t>Sound Nav</a:t>
            </a:r>
            <a:r>
              <a:rPr sz="1000" b="1" spc="-5" dirty="0">
                <a:solidFill>
                  <a:srgbClr val="FFFF00"/>
                </a:solidFill>
                <a:latin typeface="Calibri"/>
                <a:cs typeface="Calibri"/>
              </a:rPr>
              <a:t>al </a:t>
            </a:r>
            <a:r>
              <a:rPr sz="1000" b="1" spc="-10" dirty="0">
                <a:solidFill>
                  <a:srgbClr val="FFFF00"/>
                </a:solidFill>
                <a:latin typeface="Calibri"/>
                <a:cs typeface="Calibri"/>
              </a:rPr>
              <a:t>Shipy</a:t>
            </a:r>
            <a:r>
              <a:rPr sz="1000" b="1" spc="-5" dirty="0">
                <a:solidFill>
                  <a:srgbClr val="FFFF00"/>
                </a:solidFill>
                <a:latin typeface="Calibri"/>
                <a:cs typeface="Calibri"/>
              </a:rPr>
              <a:t>ard</a:t>
            </a:r>
            <a:r>
              <a:rPr sz="1000" b="1" dirty="0">
                <a:solidFill>
                  <a:srgbClr val="FFFF00"/>
                </a:solidFill>
                <a:latin typeface="Calibri"/>
                <a:cs typeface="Calibri"/>
              </a:rPr>
              <a:t> </a:t>
            </a:r>
            <a:r>
              <a:rPr sz="1000" b="1" spc="-10" dirty="0">
                <a:solidFill>
                  <a:srgbClr val="FFFF00"/>
                </a:solidFill>
                <a:latin typeface="Calibri"/>
                <a:cs typeface="Calibri"/>
              </a:rPr>
              <a:t>&amp;</a:t>
            </a:r>
            <a:r>
              <a:rPr sz="1000" b="1" spc="-5" dirty="0">
                <a:solidFill>
                  <a:srgbClr val="FFFF00"/>
                </a:solidFill>
                <a:latin typeface="Calibri"/>
                <a:cs typeface="Calibri"/>
              </a:rPr>
              <a:t> IMF</a:t>
            </a:r>
            <a:endParaRPr sz="1000">
              <a:latin typeface="Calibri"/>
              <a:cs typeface="Calibri"/>
            </a:endParaRPr>
          </a:p>
          <a:p>
            <a:pPr marL="12700">
              <a:lnSpc>
                <a:spcPct val="100000"/>
              </a:lnSpc>
            </a:pPr>
            <a:r>
              <a:rPr sz="1000" b="1" spc="-20" dirty="0">
                <a:solidFill>
                  <a:srgbClr val="FFFF00"/>
                </a:solidFill>
                <a:latin typeface="Calibri"/>
                <a:cs typeface="Calibri"/>
              </a:rPr>
              <a:t>W</a:t>
            </a:r>
            <a:r>
              <a:rPr sz="1000" b="1" spc="-5" dirty="0">
                <a:solidFill>
                  <a:srgbClr val="FFFF00"/>
                </a:solidFill>
                <a:latin typeface="Calibri"/>
                <a:cs typeface="Calibri"/>
              </a:rPr>
              <a:t>a</a:t>
            </a:r>
            <a:r>
              <a:rPr sz="1000" b="1" spc="-10" dirty="0">
                <a:solidFill>
                  <a:srgbClr val="FFFF00"/>
                </a:solidFill>
                <a:latin typeface="Calibri"/>
                <a:cs typeface="Calibri"/>
              </a:rPr>
              <a:t>sh</a:t>
            </a:r>
            <a:r>
              <a:rPr sz="1000" b="1" spc="-15" dirty="0">
                <a:solidFill>
                  <a:srgbClr val="FFFF00"/>
                </a:solidFill>
                <a:latin typeface="Calibri"/>
                <a:cs typeface="Calibri"/>
              </a:rPr>
              <a:t>i</a:t>
            </a:r>
            <a:r>
              <a:rPr sz="1000" b="1" spc="-10" dirty="0">
                <a:solidFill>
                  <a:srgbClr val="FFFF00"/>
                </a:solidFill>
                <a:latin typeface="Calibri"/>
                <a:cs typeface="Calibri"/>
              </a:rPr>
              <a:t>n</a:t>
            </a:r>
            <a:r>
              <a:rPr sz="1000" b="1" spc="-15" dirty="0">
                <a:solidFill>
                  <a:srgbClr val="FFFF00"/>
                </a:solidFill>
                <a:latin typeface="Calibri"/>
                <a:cs typeface="Calibri"/>
              </a:rPr>
              <a:t>g</a:t>
            </a:r>
            <a:r>
              <a:rPr sz="1000" b="1" spc="-5" dirty="0">
                <a:solidFill>
                  <a:srgbClr val="FFFF00"/>
                </a:solidFill>
                <a:latin typeface="Calibri"/>
                <a:cs typeface="Calibri"/>
              </a:rPr>
              <a:t>ton</a:t>
            </a:r>
            <a:r>
              <a:rPr sz="1000" b="1" spc="15" dirty="0">
                <a:solidFill>
                  <a:srgbClr val="FFFF00"/>
                </a:solidFill>
                <a:latin typeface="Calibri"/>
                <a:cs typeface="Calibri"/>
              </a:rPr>
              <a:t> </a:t>
            </a:r>
            <a:r>
              <a:rPr sz="1000" b="1" spc="-20" dirty="0">
                <a:solidFill>
                  <a:srgbClr val="FFFF00"/>
                </a:solidFill>
                <a:latin typeface="Calibri"/>
                <a:cs typeface="Calibri"/>
              </a:rPr>
              <a:t>D</a:t>
            </a:r>
            <a:r>
              <a:rPr sz="1000" b="1" spc="-10" dirty="0">
                <a:solidFill>
                  <a:srgbClr val="FFFF00"/>
                </a:solidFill>
                <a:latin typeface="Calibri"/>
                <a:cs typeface="Calibri"/>
              </a:rPr>
              <a:t>e</a:t>
            </a:r>
            <a:r>
              <a:rPr sz="1000" b="1" spc="-5" dirty="0">
                <a:solidFill>
                  <a:srgbClr val="FFFF00"/>
                </a:solidFill>
                <a:latin typeface="Calibri"/>
                <a:cs typeface="Calibri"/>
              </a:rPr>
              <a:t>partm</a:t>
            </a:r>
            <a:r>
              <a:rPr sz="1000" b="1" spc="-10" dirty="0">
                <a:solidFill>
                  <a:srgbClr val="FFFF00"/>
                </a:solidFill>
                <a:latin typeface="Calibri"/>
                <a:cs typeface="Calibri"/>
              </a:rPr>
              <a:t>e</a:t>
            </a:r>
            <a:r>
              <a:rPr sz="1000" b="1" spc="-5" dirty="0">
                <a:solidFill>
                  <a:srgbClr val="FFFF00"/>
                </a:solidFill>
                <a:latin typeface="Calibri"/>
                <a:cs typeface="Calibri"/>
              </a:rPr>
              <a:t>nt</a:t>
            </a:r>
            <a:r>
              <a:rPr sz="1000" b="1" spc="-20" dirty="0">
                <a:solidFill>
                  <a:srgbClr val="FFFF00"/>
                </a:solidFill>
                <a:latin typeface="Calibri"/>
                <a:cs typeface="Calibri"/>
              </a:rPr>
              <a:t> </a:t>
            </a:r>
            <a:r>
              <a:rPr sz="1000" b="1" spc="-5" dirty="0">
                <a:solidFill>
                  <a:srgbClr val="FFFF00"/>
                </a:solidFill>
                <a:latin typeface="Calibri"/>
                <a:cs typeface="Calibri"/>
              </a:rPr>
              <a:t>of</a:t>
            </a:r>
            <a:endParaRPr sz="1000">
              <a:latin typeface="Calibri"/>
              <a:cs typeface="Calibri"/>
            </a:endParaRPr>
          </a:p>
          <a:p>
            <a:pPr marL="12700" marR="8255" indent="199390">
              <a:lnSpc>
                <a:spcPct val="100000"/>
              </a:lnSpc>
            </a:pPr>
            <a:r>
              <a:rPr sz="1000" b="1" spc="-5" dirty="0">
                <a:solidFill>
                  <a:srgbClr val="FFFF00"/>
                </a:solidFill>
                <a:latin typeface="Calibri"/>
                <a:cs typeface="Calibri"/>
              </a:rPr>
              <a:t>F</a:t>
            </a:r>
            <a:r>
              <a:rPr sz="1000" b="1" spc="-15" dirty="0">
                <a:solidFill>
                  <a:srgbClr val="FFFF00"/>
                </a:solidFill>
                <a:latin typeface="Calibri"/>
                <a:cs typeface="Calibri"/>
              </a:rPr>
              <a:t>i</a:t>
            </a:r>
            <a:r>
              <a:rPr sz="1000" b="1" spc="-5" dirty="0">
                <a:solidFill>
                  <a:srgbClr val="FFFF00"/>
                </a:solidFill>
                <a:latin typeface="Calibri"/>
                <a:cs typeface="Calibri"/>
              </a:rPr>
              <a:t>sh</a:t>
            </a:r>
            <a:r>
              <a:rPr sz="1000" b="1" spc="15" dirty="0">
                <a:solidFill>
                  <a:srgbClr val="FFFF00"/>
                </a:solidFill>
                <a:latin typeface="Calibri"/>
                <a:cs typeface="Calibri"/>
              </a:rPr>
              <a:t> </a:t>
            </a:r>
            <a:r>
              <a:rPr sz="1000" b="1" spc="-10" dirty="0">
                <a:solidFill>
                  <a:srgbClr val="FFFF00"/>
                </a:solidFill>
                <a:latin typeface="Calibri"/>
                <a:cs typeface="Calibri"/>
              </a:rPr>
              <a:t>and </a:t>
            </a:r>
            <a:r>
              <a:rPr sz="1000" b="1" spc="-15" dirty="0">
                <a:solidFill>
                  <a:srgbClr val="FFFF00"/>
                </a:solidFill>
                <a:latin typeface="Calibri"/>
                <a:cs typeface="Calibri"/>
              </a:rPr>
              <a:t>Wi</a:t>
            </a:r>
            <a:r>
              <a:rPr sz="1000" b="1" spc="-10" dirty="0">
                <a:solidFill>
                  <a:srgbClr val="FFFF00"/>
                </a:solidFill>
                <a:latin typeface="Calibri"/>
                <a:cs typeface="Calibri"/>
              </a:rPr>
              <a:t>ldlife Washing</a:t>
            </a:r>
            <a:r>
              <a:rPr sz="1000" b="1" spc="-5" dirty="0">
                <a:solidFill>
                  <a:srgbClr val="FFFF00"/>
                </a:solidFill>
                <a:latin typeface="Calibri"/>
                <a:cs typeface="Calibri"/>
              </a:rPr>
              <a:t>to</a:t>
            </a:r>
            <a:r>
              <a:rPr sz="1000" b="1" spc="-10" dirty="0">
                <a:solidFill>
                  <a:srgbClr val="FFFF00"/>
                </a:solidFill>
                <a:latin typeface="Calibri"/>
                <a:cs typeface="Calibri"/>
              </a:rPr>
              <a:t>n</a:t>
            </a:r>
            <a:r>
              <a:rPr sz="1000" b="1" spc="15" dirty="0">
                <a:solidFill>
                  <a:srgbClr val="FFFF00"/>
                </a:solidFill>
                <a:latin typeface="Calibri"/>
                <a:cs typeface="Calibri"/>
              </a:rPr>
              <a:t> </a:t>
            </a:r>
            <a:r>
              <a:rPr sz="1000" b="1" spc="-10" dirty="0">
                <a:solidFill>
                  <a:srgbClr val="FFFF00"/>
                </a:solidFill>
                <a:latin typeface="Calibri"/>
                <a:cs typeface="Calibri"/>
              </a:rPr>
              <a:t>S</a:t>
            </a:r>
            <a:r>
              <a:rPr sz="1000" b="1" spc="-5" dirty="0">
                <a:solidFill>
                  <a:srgbClr val="FFFF00"/>
                </a:solidFill>
                <a:latin typeface="Calibri"/>
                <a:cs typeface="Calibri"/>
              </a:rPr>
              <a:t>tate</a:t>
            </a:r>
            <a:r>
              <a:rPr sz="1000" b="1" dirty="0">
                <a:solidFill>
                  <a:srgbClr val="FFFF00"/>
                </a:solidFill>
                <a:latin typeface="Calibri"/>
                <a:cs typeface="Calibri"/>
              </a:rPr>
              <a:t> </a:t>
            </a:r>
            <a:r>
              <a:rPr sz="1000" b="1" spc="-15" dirty="0">
                <a:solidFill>
                  <a:srgbClr val="FFFF00"/>
                </a:solidFill>
                <a:latin typeface="Calibri"/>
                <a:cs typeface="Calibri"/>
              </a:rPr>
              <a:t>Pa</a:t>
            </a:r>
            <a:r>
              <a:rPr sz="1000" b="1" dirty="0">
                <a:solidFill>
                  <a:srgbClr val="FFFF00"/>
                </a:solidFill>
                <a:latin typeface="Calibri"/>
                <a:cs typeface="Calibri"/>
              </a:rPr>
              <a:t>r</a:t>
            </a:r>
            <a:r>
              <a:rPr sz="1000" b="1" spc="-5" dirty="0">
                <a:solidFill>
                  <a:srgbClr val="FFFF00"/>
                </a:solidFill>
                <a:latin typeface="Calibri"/>
                <a:cs typeface="Calibri"/>
              </a:rPr>
              <a:t>ks</a:t>
            </a:r>
            <a:r>
              <a:rPr sz="1000" b="1" spc="10" dirty="0">
                <a:solidFill>
                  <a:srgbClr val="FFFF00"/>
                </a:solidFill>
                <a:latin typeface="Calibri"/>
                <a:cs typeface="Calibri"/>
              </a:rPr>
              <a:t> </a:t>
            </a:r>
            <a:r>
              <a:rPr sz="1000" b="1" spc="-5" dirty="0">
                <a:solidFill>
                  <a:srgbClr val="FFFF00"/>
                </a:solidFill>
                <a:latin typeface="Calibri"/>
                <a:cs typeface="Calibri"/>
              </a:rPr>
              <a:t>I</a:t>
            </a:r>
            <a:r>
              <a:rPr sz="1000" b="1" spc="-15" dirty="0">
                <a:solidFill>
                  <a:srgbClr val="FFFF00"/>
                </a:solidFill>
                <a:latin typeface="Calibri"/>
                <a:cs typeface="Calibri"/>
              </a:rPr>
              <a:t>l</a:t>
            </a:r>
            <a:r>
              <a:rPr sz="1000" b="1" spc="-10" dirty="0">
                <a:solidFill>
                  <a:srgbClr val="FFFF00"/>
                </a:solidFill>
                <a:latin typeface="Calibri"/>
                <a:cs typeface="Calibri"/>
              </a:rPr>
              <a:t>l</a:t>
            </a:r>
            <a:r>
              <a:rPr sz="1000" b="1" spc="-5" dirty="0">
                <a:solidFill>
                  <a:srgbClr val="FFFF00"/>
                </a:solidFill>
                <a:latin typeface="Calibri"/>
                <a:cs typeface="Calibri"/>
              </a:rPr>
              <a:t>ahee</a:t>
            </a:r>
            <a:endParaRPr sz="1000">
              <a:latin typeface="Calibri"/>
              <a:cs typeface="Calibri"/>
            </a:endParaRPr>
          </a:p>
        </p:txBody>
      </p:sp>
      <p:sp>
        <p:nvSpPr>
          <p:cNvPr id="7" name="object 7"/>
          <p:cNvSpPr/>
          <p:nvPr/>
        </p:nvSpPr>
        <p:spPr>
          <a:xfrm>
            <a:off x="6248400" y="4572000"/>
            <a:ext cx="838200" cy="1447165"/>
          </a:xfrm>
          <a:custGeom>
            <a:avLst/>
            <a:gdLst/>
            <a:ahLst/>
            <a:cxnLst/>
            <a:rect l="l" t="t" r="r" b="b"/>
            <a:pathLst>
              <a:path w="838200" h="1447164">
                <a:moveTo>
                  <a:pt x="0" y="1446784"/>
                </a:moveTo>
                <a:lnTo>
                  <a:pt x="838200" y="1446784"/>
                </a:lnTo>
                <a:lnTo>
                  <a:pt x="838200" y="0"/>
                </a:lnTo>
                <a:lnTo>
                  <a:pt x="0" y="0"/>
                </a:lnTo>
                <a:lnTo>
                  <a:pt x="0" y="1446784"/>
                </a:lnTo>
                <a:close/>
              </a:path>
            </a:pathLst>
          </a:custGeom>
          <a:ln w="28575">
            <a:solidFill>
              <a:srgbClr val="FFFF00"/>
            </a:solidFill>
          </a:ln>
        </p:spPr>
        <p:txBody>
          <a:bodyPr wrap="square" lIns="0" tIns="0" rIns="0" bIns="0" rtlCol="0"/>
          <a:lstStyle/>
          <a:p>
            <a:endParaRPr/>
          </a:p>
        </p:txBody>
      </p:sp>
      <p:sp>
        <p:nvSpPr>
          <p:cNvPr id="8" name="object 8"/>
          <p:cNvSpPr txBox="1"/>
          <p:nvPr/>
        </p:nvSpPr>
        <p:spPr>
          <a:xfrm>
            <a:off x="1755394" y="6565341"/>
            <a:ext cx="3498850" cy="254000"/>
          </a:xfrm>
          <a:prstGeom prst="rect">
            <a:avLst/>
          </a:prstGeom>
        </p:spPr>
        <p:txBody>
          <a:bodyPr vert="horz" wrap="square" lIns="0" tIns="0" rIns="0" bIns="0" rtlCol="0">
            <a:spAutoFit/>
          </a:bodyPr>
          <a:lstStyle/>
          <a:p>
            <a:pPr marL="12700">
              <a:lnSpc>
                <a:spcPct val="100000"/>
              </a:lnSpc>
            </a:pPr>
            <a:r>
              <a:rPr sz="1800" spc="-5" dirty="0">
                <a:solidFill>
                  <a:srgbClr val="FFFF00"/>
                </a:solidFill>
                <a:latin typeface="Calibri"/>
                <a:cs typeface="Calibri"/>
              </a:rPr>
              <a:t>(John</a:t>
            </a:r>
            <a:r>
              <a:rPr sz="1800" spc="-20" dirty="0">
                <a:solidFill>
                  <a:srgbClr val="FFFF00"/>
                </a:solidFill>
                <a:latin typeface="Calibri"/>
                <a:cs typeface="Calibri"/>
              </a:rPr>
              <a:t>s</a:t>
            </a:r>
            <a:r>
              <a:rPr sz="1800" spc="-25" dirty="0">
                <a:solidFill>
                  <a:srgbClr val="FFFF00"/>
                </a:solidFill>
                <a:latin typeface="Calibri"/>
                <a:cs typeface="Calibri"/>
              </a:rPr>
              <a:t>t</a:t>
            </a:r>
            <a:r>
              <a:rPr sz="1800" spc="-5" dirty="0">
                <a:solidFill>
                  <a:srgbClr val="FFFF00"/>
                </a:solidFill>
                <a:latin typeface="Calibri"/>
                <a:cs typeface="Calibri"/>
              </a:rPr>
              <a:t>o</a:t>
            </a:r>
            <a:r>
              <a:rPr sz="1800" dirty="0">
                <a:solidFill>
                  <a:srgbClr val="FFFF00"/>
                </a:solidFill>
                <a:latin typeface="Calibri"/>
                <a:cs typeface="Calibri"/>
              </a:rPr>
              <a:t>n</a:t>
            </a:r>
            <a:r>
              <a:rPr sz="1800" spc="10" dirty="0">
                <a:solidFill>
                  <a:srgbClr val="FFFF00"/>
                </a:solidFill>
                <a:latin typeface="Calibri"/>
                <a:cs typeface="Calibri"/>
              </a:rPr>
              <a:t> </a:t>
            </a:r>
            <a:r>
              <a:rPr sz="1800" spc="-20" dirty="0">
                <a:solidFill>
                  <a:srgbClr val="FFFF00"/>
                </a:solidFill>
                <a:latin typeface="Calibri"/>
                <a:cs typeface="Calibri"/>
              </a:rPr>
              <a:t>e</a:t>
            </a:r>
            <a:r>
              <a:rPr sz="1800" spc="-10" dirty="0">
                <a:solidFill>
                  <a:srgbClr val="FFFF00"/>
                </a:solidFill>
                <a:latin typeface="Calibri"/>
                <a:cs typeface="Calibri"/>
              </a:rPr>
              <a:t>t</a:t>
            </a:r>
            <a:r>
              <a:rPr sz="1800" spc="5" dirty="0">
                <a:solidFill>
                  <a:srgbClr val="FFFF00"/>
                </a:solidFill>
                <a:latin typeface="Calibri"/>
                <a:cs typeface="Calibri"/>
              </a:rPr>
              <a:t> </a:t>
            </a:r>
            <a:r>
              <a:rPr sz="1800" dirty="0">
                <a:solidFill>
                  <a:srgbClr val="FFFF00"/>
                </a:solidFill>
                <a:latin typeface="Calibri"/>
                <a:cs typeface="Calibri"/>
              </a:rPr>
              <a:t>al. </a:t>
            </a:r>
            <a:r>
              <a:rPr sz="1800" spc="-10" dirty="0">
                <a:solidFill>
                  <a:srgbClr val="FFFF00"/>
                </a:solidFill>
                <a:latin typeface="Calibri"/>
                <a:cs typeface="Calibri"/>
              </a:rPr>
              <a:t>2015,</a:t>
            </a:r>
            <a:r>
              <a:rPr sz="1800" dirty="0">
                <a:solidFill>
                  <a:srgbClr val="FFFF00"/>
                </a:solidFill>
                <a:latin typeface="Calibri"/>
                <a:cs typeface="Calibri"/>
              </a:rPr>
              <a:t> </a:t>
            </a:r>
            <a:r>
              <a:rPr sz="1800" spc="-5" dirty="0">
                <a:solidFill>
                  <a:srgbClr val="FFFF00"/>
                </a:solidFill>
                <a:latin typeface="Calibri"/>
                <a:cs typeface="Calibri"/>
              </a:rPr>
              <a:t>EN</a:t>
            </a:r>
            <a:r>
              <a:rPr sz="1800" spc="5" dirty="0">
                <a:solidFill>
                  <a:srgbClr val="FFFF00"/>
                </a:solidFill>
                <a:latin typeface="Calibri"/>
                <a:cs typeface="Calibri"/>
              </a:rPr>
              <a:t>V</a:t>
            </a:r>
            <a:r>
              <a:rPr sz="1800" spc="-5" dirty="0">
                <a:solidFill>
                  <a:srgbClr val="FFFF00"/>
                </a:solidFill>
                <a:latin typeface="Calibri"/>
                <a:cs typeface="Calibri"/>
              </a:rPr>
              <a:t>V</a:t>
            </a:r>
            <a:r>
              <a:rPr sz="1800" spc="-15" dirty="0">
                <a:solidFill>
                  <a:srgbClr val="FFFF00"/>
                </a:solidFill>
                <a:latin typeface="Calibri"/>
                <a:cs typeface="Calibri"/>
              </a:rPr>
              <a:t>ES</a:t>
            </a:r>
            <a:r>
              <a:rPr sz="1800" dirty="0">
                <a:solidFill>
                  <a:srgbClr val="FFFF00"/>
                </a:solidFill>
                <a:latin typeface="Calibri"/>
                <a:cs typeface="Calibri"/>
              </a:rPr>
              <a:t>T</a:t>
            </a:r>
            <a:r>
              <a:rPr sz="1800" spc="-5" dirty="0">
                <a:solidFill>
                  <a:srgbClr val="FFFF00"/>
                </a:solidFill>
                <a:latin typeface="Calibri"/>
                <a:cs typeface="Calibri"/>
              </a:rPr>
              <a:t> </a:t>
            </a:r>
            <a:r>
              <a:rPr sz="1800" spc="-10" dirty="0">
                <a:solidFill>
                  <a:srgbClr val="FFFF00"/>
                </a:solidFill>
                <a:latin typeface="Calibri"/>
                <a:cs typeface="Calibri"/>
              </a:rPr>
              <a:t>2015)</a:t>
            </a:r>
            <a:endParaRPr sz="1800">
              <a:latin typeface="Calibri"/>
              <a:cs typeface="Calibri"/>
            </a:endParaRPr>
          </a:p>
        </p:txBody>
      </p:sp>
      <p:pic>
        <p:nvPicPr>
          <p:cNvPr id="9" name="Picture 8"/>
          <p:cNvPicPr>
            <a:picLocks noChangeAspect="1"/>
          </p:cNvPicPr>
          <p:nvPr/>
        </p:nvPicPr>
        <p:blipFill>
          <a:blip r:embed="rId5"/>
          <a:stretch>
            <a:fillRect/>
          </a:stretch>
        </p:blipFill>
        <p:spPr>
          <a:xfrm>
            <a:off x="237258" y="6381191"/>
            <a:ext cx="1447800" cy="438150"/>
          </a:xfrm>
          <a:prstGeom prst="rect">
            <a:avLst/>
          </a:prstGeom>
        </p:spPr>
      </p:pic>
      <p:pic>
        <p:nvPicPr>
          <p:cNvPr id="10" name="Picture 9"/>
          <p:cNvPicPr>
            <a:picLocks noChangeAspect="1"/>
          </p:cNvPicPr>
          <p:nvPr/>
        </p:nvPicPr>
        <p:blipFill>
          <a:blip r:embed="rId5"/>
          <a:stretch>
            <a:fillRect/>
          </a:stretch>
        </p:blipFill>
        <p:spPr>
          <a:xfrm>
            <a:off x="7686989" y="6450447"/>
            <a:ext cx="1218949" cy="368893"/>
          </a:xfrm>
          <a:prstGeom prst="rect">
            <a:avLst/>
          </a:prstGeom>
        </p:spPr>
      </p:pic>
    </p:spTree>
    <p:extLst>
      <p:ext uri="{BB962C8B-B14F-4D97-AF65-F5344CB8AC3E}">
        <p14:creationId xmlns:p14="http://schemas.microsoft.com/office/powerpoint/2010/main" val="290128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60338"/>
            <a:ext cx="8229600" cy="393700"/>
          </a:xfrm>
        </p:spPr>
        <p:txBody>
          <a:bodyPr>
            <a:normAutofit fontScale="90000"/>
          </a:bodyPr>
          <a:lstStyle/>
          <a:p>
            <a:pPr eaLnBrk="1" hangingPunct="1"/>
            <a:r>
              <a:rPr lang="en-US" sz="3200" b="1" dirty="0" smtClean="0"/>
              <a:t>Mussel Watch Sinclair Inlet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9505"/>
            <a:ext cx="9144000" cy="5727290"/>
          </a:xfrm>
          <a:prstGeom prst="rect">
            <a:avLst/>
          </a:prstGeom>
        </p:spPr>
      </p:pic>
      <p:sp>
        <p:nvSpPr>
          <p:cNvPr id="3" name="Slide Number Placeholder 2"/>
          <p:cNvSpPr>
            <a:spLocks noGrp="1"/>
          </p:cNvSpPr>
          <p:nvPr>
            <p:ph type="sldNum" sz="quarter" idx="12"/>
          </p:nvPr>
        </p:nvSpPr>
        <p:spPr/>
        <p:txBody>
          <a:bodyPr/>
          <a:lstStyle/>
          <a:p>
            <a:fld id="{55FC7E06-4CC9-4373-A563-942F39FE0510}" type="slidenum">
              <a:rPr lang="en-US" smtClean="0"/>
              <a:t>21</a:t>
            </a:fld>
            <a:endParaRPr lang="en-US"/>
          </a:p>
        </p:txBody>
      </p:sp>
    </p:spTree>
    <p:extLst>
      <p:ext uri="{BB962C8B-B14F-4D97-AF65-F5344CB8AC3E}">
        <p14:creationId xmlns:p14="http://schemas.microsoft.com/office/powerpoint/2010/main" val="1190064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457200" y="76200"/>
            <a:ext cx="8229600" cy="393700"/>
          </a:xfrm>
        </p:spPr>
        <p:txBody>
          <a:bodyPr>
            <a:normAutofit fontScale="90000"/>
          </a:bodyPr>
          <a:lstStyle/>
          <a:p>
            <a:pPr eaLnBrk="1" hangingPunct="1"/>
            <a:r>
              <a:rPr lang="en-US" altLang="en-US" sz="2800" dirty="0" smtClean="0"/>
              <a:t>Mussel Watch Sampling</a:t>
            </a:r>
          </a:p>
        </p:txBody>
      </p:sp>
      <p:pic>
        <p:nvPicPr>
          <p:cNvPr id="41987" name="Picture 8" descr="SIWP-Station3_4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490"/>
            <a:ext cx="4571999" cy="34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504491"/>
            <a:ext cx="4572001" cy="342900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926881"/>
            <a:ext cx="4572001" cy="3429000"/>
          </a:xfrm>
          <a:prstGeom prst="rect">
            <a:avLst/>
          </a:prstGeom>
        </p:spPr>
      </p:pic>
    </p:spTree>
    <p:extLst>
      <p:ext uri="{BB962C8B-B14F-4D97-AF65-F5344CB8AC3E}">
        <p14:creationId xmlns:p14="http://schemas.microsoft.com/office/powerpoint/2010/main" val="1441354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0" y="1288095"/>
            <a:ext cx="8984490" cy="389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965285" y="902497"/>
            <a:ext cx="7679951" cy="4215543"/>
            <a:chOff x="965285" y="1148161"/>
            <a:chExt cx="7679951" cy="4215543"/>
          </a:xfrm>
        </p:grpSpPr>
        <p:sp>
          <p:nvSpPr>
            <p:cNvPr id="4" name="TextBox 3"/>
            <p:cNvSpPr txBox="1"/>
            <p:nvPr/>
          </p:nvSpPr>
          <p:spPr>
            <a:xfrm>
              <a:off x="965285" y="1171970"/>
              <a:ext cx="1364476"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Sinclair Inlet</a:t>
              </a:r>
              <a:endParaRPr lang="en-US" sz="1800" b="1" dirty="0">
                <a:solidFill>
                  <a:schemeClr val="accent1"/>
                </a:solidFill>
                <a:latin typeface="Calibri" panose="020F0502020204030204" pitchFamily="34" charset="0"/>
                <a:cs typeface="Calibri" panose="020F0502020204030204" pitchFamily="34" charset="0"/>
              </a:endParaRPr>
            </a:p>
          </p:txBody>
        </p:sp>
        <p:sp>
          <p:nvSpPr>
            <p:cNvPr id="8" name="Rectangle 7"/>
            <p:cNvSpPr/>
            <p:nvPr/>
          </p:nvSpPr>
          <p:spPr>
            <a:xfrm>
              <a:off x="1046817" y="1176042"/>
              <a:ext cx="1236008"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2" name="Rectangle 11"/>
            <p:cNvSpPr/>
            <p:nvPr/>
          </p:nvSpPr>
          <p:spPr>
            <a:xfrm>
              <a:off x="2287070" y="1170782"/>
              <a:ext cx="2416604"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3" name="Rectangle 12"/>
            <p:cNvSpPr/>
            <p:nvPr/>
          </p:nvSpPr>
          <p:spPr>
            <a:xfrm>
              <a:off x="4702948" y="1165522"/>
              <a:ext cx="902205"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4" name="Rectangle 13"/>
            <p:cNvSpPr/>
            <p:nvPr/>
          </p:nvSpPr>
          <p:spPr>
            <a:xfrm>
              <a:off x="5605153" y="1176042"/>
              <a:ext cx="3040083"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5" name="TextBox 14"/>
            <p:cNvSpPr txBox="1"/>
            <p:nvPr/>
          </p:nvSpPr>
          <p:spPr>
            <a:xfrm>
              <a:off x="2615511" y="1148161"/>
              <a:ext cx="171335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Navy Nearshore</a:t>
              </a:r>
              <a:endParaRPr lang="en-US" sz="1800" b="1" dirty="0">
                <a:solidFill>
                  <a:schemeClr val="accent1"/>
                </a:solidFill>
                <a:latin typeface="Calibri" panose="020F0502020204030204" pitchFamily="34" charset="0"/>
                <a:cs typeface="Calibri" panose="020F0502020204030204" pitchFamily="34" charset="0"/>
              </a:endParaRPr>
            </a:p>
          </p:txBody>
        </p:sp>
        <p:sp>
          <p:nvSpPr>
            <p:cNvPr id="16" name="TextBox 15"/>
            <p:cNvSpPr txBox="1"/>
            <p:nvPr/>
          </p:nvSpPr>
          <p:spPr>
            <a:xfrm>
              <a:off x="4744803" y="1148161"/>
              <a:ext cx="81849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Dyes I.</a:t>
              </a:r>
              <a:endParaRPr lang="en-US" sz="1800" b="1" dirty="0">
                <a:solidFill>
                  <a:schemeClr val="accent1"/>
                </a:solidFill>
                <a:latin typeface="Calibri" panose="020F0502020204030204" pitchFamily="34" charset="0"/>
                <a:cs typeface="Calibri" panose="020F0502020204030204" pitchFamily="34" charset="0"/>
              </a:endParaRPr>
            </a:p>
          </p:txBody>
        </p:sp>
        <p:sp>
          <p:nvSpPr>
            <p:cNvPr id="17" name="TextBox 16"/>
            <p:cNvSpPr txBox="1"/>
            <p:nvPr/>
          </p:nvSpPr>
          <p:spPr>
            <a:xfrm>
              <a:off x="6007988" y="1148161"/>
              <a:ext cx="2191690"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Passages/Liberty Bay</a:t>
              </a:r>
              <a:endParaRPr lang="en-US" sz="1800" b="1" dirty="0">
                <a:solidFill>
                  <a:schemeClr val="accent1"/>
                </a:solidFill>
                <a:latin typeface="Calibri" panose="020F0502020204030204" pitchFamily="34" charset="0"/>
                <a:cs typeface="Calibri" panose="020F0502020204030204" pitchFamily="34" charset="0"/>
              </a:endParaRPr>
            </a:p>
          </p:txBody>
        </p:sp>
      </p:grpSp>
      <p:grpSp>
        <p:nvGrpSpPr>
          <p:cNvPr id="21" name="Group 20"/>
          <p:cNvGrpSpPr/>
          <p:nvPr/>
        </p:nvGrpSpPr>
        <p:grpSpPr>
          <a:xfrm>
            <a:off x="7028602" y="4956367"/>
            <a:ext cx="2207336" cy="1676613"/>
            <a:chOff x="7047925" y="4229100"/>
            <a:chExt cx="2207336" cy="1676613"/>
          </a:xfrm>
        </p:grpSpPr>
        <p:sp>
          <p:nvSpPr>
            <p:cNvPr id="22" name="TextBox 21"/>
            <p:cNvSpPr txBox="1"/>
            <p:nvPr/>
          </p:nvSpPr>
          <p:spPr>
            <a:xfrm>
              <a:off x="7047925" y="4705384"/>
              <a:ext cx="2207336" cy="1200329"/>
            </a:xfrm>
            <a:prstGeom prst="rect">
              <a:avLst/>
            </a:prstGeom>
            <a:noFill/>
          </p:spPr>
          <p:txBody>
            <a:bodyPr wrap="none" rtlCol="0">
              <a:spAutoFit/>
            </a:bodyPr>
            <a:lstStyle/>
            <a:p>
              <a:pPr algn="ctr"/>
              <a:r>
                <a:rPr lang="en-US" dirty="0" smtClean="0">
                  <a:solidFill>
                    <a:schemeClr val="accent2">
                      <a:lumMod val="75000"/>
                    </a:schemeClr>
                  </a:solidFill>
                  <a:latin typeface="Calibri" panose="020F0502020204030204" pitchFamily="34" charset="0"/>
                  <a:cs typeface="Calibri" panose="020F0502020204030204" pitchFamily="34" charset="0"/>
                </a:rPr>
                <a:t>Seafood Market</a:t>
              </a:r>
            </a:p>
            <a:p>
              <a:pPr algn="ctr"/>
              <a:r>
                <a:rPr lang="en-US" dirty="0" smtClean="0">
                  <a:solidFill>
                    <a:schemeClr val="accent2">
                      <a:lumMod val="75000"/>
                    </a:schemeClr>
                  </a:solidFill>
                  <a:latin typeface="Calibri" panose="020F0502020204030204" pitchFamily="34" charset="0"/>
                  <a:cs typeface="Calibri" panose="020F0502020204030204" pitchFamily="34" charset="0"/>
                </a:rPr>
                <a:t>(Penn Cove, </a:t>
              </a:r>
            </a:p>
            <a:p>
              <a:pPr algn="ctr"/>
              <a:r>
                <a:rPr lang="en-US" dirty="0" smtClean="0">
                  <a:solidFill>
                    <a:schemeClr val="accent2">
                      <a:lumMod val="75000"/>
                    </a:schemeClr>
                  </a:solidFill>
                  <a:latin typeface="Calibri" panose="020F0502020204030204" pitchFamily="34" charset="0"/>
                  <a:cs typeface="Calibri" panose="020F0502020204030204" pitchFamily="34" charset="0"/>
                </a:rPr>
                <a:t>Whidbey Island)</a:t>
              </a:r>
              <a:endParaRPr lang="en-US" dirty="0">
                <a:solidFill>
                  <a:schemeClr val="accent2">
                    <a:lumMod val="75000"/>
                  </a:schemeClr>
                </a:solidFill>
                <a:latin typeface="Calibri" panose="020F0502020204030204" pitchFamily="34" charset="0"/>
                <a:cs typeface="Calibri" panose="020F0502020204030204" pitchFamily="34" charset="0"/>
              </a:endParaRPr>
            </a:p>
          </p:txBody>
        </p:sp>
        <p:cxnSp>
          <p:nvCxnSpPr>
            <p:cNvPr id="23" name="Straight Arrow Connector 22"/>
            <p:cNvCxnSpPr>
              <a:stCxn id="22" idx="0"/>
            </p:cNvCxnSpPr>
            <p:nvPr/>
          </p:nvCxnSpPr>
          <p:spPr>
            <a:xfrm flipV="1">
              <a:off x="8151593" y="4229100"/>
              <a:ext cx="639982" cy="476284"/>
            </a:xfrm>
            <a:prstGeom prst="straightConnector1">
              <a:avLst/>
            </a:prstGeom>
            <a:ln w="476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24000" y="5084919"/>
            <a:ext cx="1193275" cy="1200329"/>
          </a:xfrm>
          <a:prstGeom prst="rect">
            <a:avLst/>
          </a:prstGeom>
          <a:noFill/>
        </p:spPr>
        <p:txBody>
          <a:bodyPr wrap="none" rtlCol="0">
            <a:spAutoFit/>
          </a:bodyPr>
          <a:lstStyle/>
          <a:p>
            <a:r>
              <a:rPr lang="en-US" b="1" dirty="0" smtClean="0">
                <a:latin typeface="Calibri" panose="020F0502020204030204" pitchFamily="34" charset="0"/>
                <a:cs typeface="Calibri" panose="020F0502020204030204" pitchFamily="34" charset="0"/>
              </a:rPr>
              <a:t>Critical</a:t>
            </a:r>
          </a:p>
          <a:p>
            <a:r>
              <a:rPr lang="en-US" b="1" dirty="0" smtClean="0">
                <a:latin typeface="Calibri" panose="020F0502020204030204" pitchFamily="34" charset="0"/>
                <a:cs typeface="Calibri" panose="020F0502020204030204" pitchFamily="34" charset="0"/>
              </a:rPr>
              <a:t>Body</a:t>
            </a:r>
          </a:p>
          <a:p>
            <a:r>
              <a:rPr lang="en-US" b="1" dirty="0" smtClean="0">
                <a:latin typeface="Calibri" panose="020F0502020204030204" pitchFamily="34" charset="0"/>
                <a:cs typeface="Calibri" panose="020F0502020204030204" pitchFamily="34" charset="0"/>
              </a:rPr>
              <a:t>Residue</a:t>
            </a:r>
            <a:endParaRPr lang="en-US" b="1" dirty="0">
              <a:latin typeface="Calibri" panose="020F0502020204030204" pitchFamily="34" charset="0"/>
              <a:cs typeface="Calibri" panose="020F0502020204030204" pitchFamily="34" charset="0"/>
            </a:endParaRPr>
          </a:p>
        </p:txBody>
      </p:sp>
      <p:cxnSp>
        <p:nvCxnSpPr>
          <p:cNvPr id="20" name="Straight Arrow Connector 19"/>
          <p:cNvCxnSpPr/>
          <p:nvPr/>
        </p:nvCxnSpPr>
        <p:spPr>
          <a:xfrm flipV="1">
            <a:off x="592141" y="4420929"/>
            <a:ext cx="180369" cy="66399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itle 24"/>
          <p:cNvSpPr>
            <a:spLocks noGrp="1"/>
          </p:cNvSpPr>
          <p:nvPr>
            <p:ph type="title"/>
          </p:nvPr>
        </p:nvSpPr>
        <p:spPr>
          <a:xfrm>
            <a:off x="457200" y="28974"/>
            <a:ext cx="8229600" cy="799701"/>
          </a:xfrm>
        </p:spPr>
        <p:txBody>
          <a:bodyPr/>
          <a:lstStyle/>
          <a:p>
            <a:r>
              <a:rPr lang="en-US" dirty="0" smtClean="0"/>
              <a:t>Mercury in Mussel Tissue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583" y="5149690"/>
            <a:ext cx="2203714" cy="170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55FC7E06-4CC9-4373-A563-942F39FE0510}" type="slidenum">
              <a:rPr lang="en-US" smtClean="0">
                <a:latin typeface="Calibri" panose="020F0502020204030204" pitchFamily="34" charset="0"/>
                <a:cs typeface="Calibri" panose="020F0502020204030204" pitchFamily="34" charset="0"/>
              </a:rPr>
              <a:t>23</a:t>
            </a:fld>
            <a:endParaRPr lang="en-US">
              <a:latin typeface="Calibri" panose="020F0502020204030204" pitchFamily="34" charset="0"/>
              <a:cs typeface="Calibri" panose="020F0502020204030204" pitchFamily="34" charset="0"/>
            </a:endParaRPr>
          </a:p>
        </p:txBody>
      </p:sp>
      <p:sp>
        <p:nvSpPr>
          <p:cNvPr id="6" name="TextBox 5"/>
          <p:cNvSpPr txBox="1"/>
          <p:nvPr/>
        </p:nvSpPr>
        <p:spPr>
          <a:xfrm rot="16200000">
            <a:off x="-631783" y="2826853"/>
            <a:ext cx="1722523" cy="307777"/>
          </a:xfrm>
          <a:prstGeom prst="rect">
            <a:avLst/>
          </a:prstGeom>
          <a:solidFill>
            <a:schemeClr val="bg1"/>
          </a:solidFill>
        </p:spPr>
        <p:txBody>
          <a:bodyPr wrap="none" rtlCol="0">
            <a:spAutoFit/>
          </a:bodyPr>
          <a:lstStyle/>
          <a:p>
            <a:r>
              <a:rPr lang="en-US" sz="1400" b="1" dirty="0" smtClean="0">
                <a:latin typeface="Calibri" panose="020F0502020204030204" pitchFamily="34" charset="0"/>
                <a:cs typeface="Calibri" panose="020F0502020204030204" pitchFamily="34" charset="0"/>
              </a:rPr>
              <a:t>Hg (</a:t>
            </a:r>
            <a:r>
              <a:rPr lang="en-US" sz="1400" b="1" dirty="0">
                <a:latin typeface="Calibri" panose="020F0502020204030204" pitchFamily="34" charset="0"/>
                <a:cs typeface="Calibri" panose="020F0502020204030204" pitchFamily="34" charset="0"/>
                <a:sym typeface="Symbol"/>
              </a:rPr>
              <a:t></a:t>
            </a:r>
            <a:r>
              <a:rPr lang="en-US" sz="1400" b="1" dirty="0" smtClean="0">
                <a:latin typeface="Calibri" panose="020F0502020204030204" pitchFamily="34" charset="0"/>
                <a:cs typeface="Calibri" panose="020F0502020204030204" pitchFamily="34" charset="0"/>
              </a:rPr>
              <a:t>g/g dry weight)</a:t>
            </a: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23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0" y="1291269"/>
            <a:ext cx="8988725" cy="388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965285" y="902497"/>
            <a:ext cx="7679951" cy="4215543"/>
            <a:chOff x="965285" y="1148161"/>
            <a:chExt cx="7679951" cy="4215543"/>
          </a:xfrm>
        </p:grpSpPr>
        <p:sp>
          <p:nvSpPr>
            <p:cNvPr id="4" name="TextBox 3"/>
            <p:cNvSpPr txBox="1"/>
            <p:nvPr/>
          </p:nvSpPr>
          <p:spPr>
            <a:xfrm>
              <a:off x="965285" y="1171970"/>
              <a:ext cx="1364476"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Sinclair Inlet</a:t>
              </a:r>
              <a:endParaRPr lang="en-US" sz="1800" b="1" dirty="0">
                <a:solidFill>
                  <a:schemeClr val="accent1"/>
                </a:solidFill>
                <a:latin typeface="Calibri" panose="020F0502020204030204" pitchFamily="34" charset="0"/>
                <a:cs typeface="Calibri" panose="020F0502020204030204" pitchFamily="34" charset="0"/>
              </a:endParaRPr>
            </a:p>
          </p:txBody>
        </p:sp>
        <p:sp>
          <p:nvSpPr>
            <p:cNvPr id="8" name="Rectangle 7"/>
            <p:cNvSpPr/>
            <p:nvPr/>
          </p:nvSpPr>
          <p:spPr>
            <a:xfrm>
              <a:off x="1046817" y="1176042"/>
              <a:ext cx="1236008"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Rectangle 11"/>
            <p:cNvSpPr/>
            <p:nvPr/>
          </p:nvSpPr>
          <p:spPr>
            <a:xfrm>
              <a:off x="2287070" y="1170782"/>
              <a:ext cx="2416604"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Rectangle 12"/>
            <p:cNvSpPr/>
            <p:nvPr/>
          </p:nvSpPr>
          <p:spPr>
            <a:xfrm>
              <a:off x="4702948" y="1165522"/>
              <a:ext cx="902205"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Rectangle 13"/>
            <p:cNvSpPr/>
            <p:nvPr/>
          </p:nvSpPr>
          <p:spPr>
            <a:xfrm>
              <a:off x="5605153" y="1176042"/>
              <a:ext cx="3040083"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TextBox 15"/>
            <p:cNvSpPr txBox="1"/>
            <p:nvPr/>
          </p:nvSpPr>
          <p:spPr>
            <a:xfrm>
              <a:off x="4744803" y="1148161"/>
              <a:ext cx="893514" cy="400110"/>
            </a:xfrm>
            <a:prstGeom prst="rect">
              <a:avLst/>
            </a:prstGeom>
            <a:noFill/>
          </p:spPr>
          <p:txBody>
            <a:bodyPr wrap="none" rtlCol="0">
              <a:spAutoFit/>
            </a:bodyPr>
            <a:lstStyle/>
            <a:p>
              <a:r>
                <a:rPr lang="en-US" sz="2000" b="1" dirty="0" smtClean="0">
                  <a:solidFill>
                    <a:schemeClr val="accent1"/>
                  </a:solidFill>
                  <a:latin typeface="Calibri" panose="020F0502020204030204" pitchFamily="34" charset="0"/>
                  <a:cs typeface="Calibri" panose="020F0502020204030204" pitchFamily="34" charset="0"/>
                </a:rPr>
                <a:t>Dyes I.</a:t>
              </a:r>
              <a:endParaRPr lang="en-US" sz="2000" b="1" dirty="0">
                <a:solidFill>
                  <a:schemeClr val="accent1"/>
                </a:solidFill>
                <a:latin typeface="Calibri" panose="020F0502020204030204" pitchFamily="34" charset="0"/>
                <a:cs typeface="Calibri" panose="020F0502020204030204" pitchFamily="34" charset="0"/>
              </a:endParaRPr>
            </a:p>
          </p:txBody>
        </p:sp>
        <p:sp>
          <p:nvSpPr>
            <p:cNvPr id="17" name="TextBox 16"/>
            <p:cNvSpPr txBox="1"/>
            <p:nvPr/>
          </p:nvSpPr>
          <p:spPr>
            <a:xfrm>
              <a:off x="5913740" y="1148161"/>
              <a:ext cx="2422907" cy="400110"/>
            </a:xfrm>
            <a:prstGeom prst="rect">
              <a:avLst/>
            </a:prstGeom>
            <a:noFill/>
          </p:spPr>
          <p:txBody>
            <a:bodyPr wrap="none" rtlCol="0">
              <a:spAutoFit/>
            </a:bodyPr>
            <a:lstStyle/>
            <a:p>
              <a:r>
                <a:rPr lang="en-US" sz="2000" b="1" dirty="0" smtClean="0">
                  <a:solidFill>
                    <a:schemeClr val="accent1"/>
                  </a:solidFill>
                  <a:latin typeface="Calibri" panose="020F0502020204030204" pitchFamily="34" charset="0"/>
                  <a:cs typeface="Calibri" panose="020F0502020204030204" pitchFamily="34" charset="0"/>
                </a:rPr>
                <a:t>Passages/Liberty Bay</a:t>
              </a:r>
              <a:endParaRPr lang="en-US" sz="2000" b="1" dirty="0">
                <a:solidFill>
                  <a:schemeClr val="accent1"/>
                </a:solidFill>
                <a:latin typeface="Calibri" panose="020F0502020204030204" pitchFamily="34" charset="0"/>
                <a:cs typeface="Calibri" panose="020F0502020204030204" pitchFamily="34" charset="0"/>
              </a:endParaRPr>
            </a:p>
          </p:txBody>
        </p:sp>
      </p:grpSp>
      <p:sp>
        <p:nvSpPr>
          <p:cNvPr id="2" name="Title 1"/>
          <p:cNvSpPr>
            <a:spLocks noGrp="1"/>
          </p:cNvSpPr>
          <p:nvPr>
            <p:ph type="title"/>
          </p:nvPr>
        </p:nvSpPr>
        <p:spPr>
          <a:xfrm>
            <a:off x="457200" y="28974"/>
            <a:ext cx="8229600" cy="708005"/>
          </a:xfrm>
        </p:spPr>
        <p:txBody>
          <a:bodyPr/>
          <a:lstStyle/>
          <a:p>
            <a:r>
              <a:rPr lang="en-US" dirty="0" smtClean="0"/>
              <a:t>Copper in Mussel Tissues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040" y="5150700"/>
            <a:ext cx="1849525" cy="170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55FC7E06-4CC9-4373-A563-942F39FE0510}" type="slidenum">
              <a:rPr lang="en-US" smtClean="0"/>
              <a:t>24</a:t>
            </a:fld>
            <a:endParaRPr lang="en-US"/>
          </a:p>
        </p:txBody>
      </p:sp>
      <p:sp>
        <p:nvSpPr>
          <p:cNvPr id="18" name="TextBox 17"/>
          <p:cNvSpPr txBox="1"/>
          <p:nvPr/>
        </p:nvSpPr>
        <p:spPr>
          <a:xfrm>
            <a:off x="2638695" y="930378"/>
            <a:ext cx="171335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Navy Nearshore</a:t>
            </a:r>
            <a:endParaRPr lang="en-US" sz="18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4913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5" y="1314030"/>
            <a:ext cx="8919714" cy="38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965285" y="902497"/>
            <a:ext cx="7679951" cy="4215543"/>
            <a:chOff x="965285" y="1148161"/>
            <a:chExt cx="7679951" cy="4215543"/>
          </a:xfrm>
        </p:grpSpPr>
        <p:sp>
          <p:nvSpPr>
            <p:cNvPr id="4" name="TextBox 3"/>
            <p:cNvSpPr txBox="1"/>
            <p:nvPr/>
          </p:nvSpPr>
          <p:spPr>
            <a:xfrm>
              <a:off x="965285" y="1171970"/>
              <a:ext cx="1364476"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Sinclair Inlet</a:t>
              </a:r>
              <a:endParaRPr lang="en-US" sz="1800" b="1" dirty="0">
                <a:solidFill>
                  <a:schemeClr val="accent1"/>
                </a:solidFill>
                <a:latin typeface="Calibri" panose="020F0502020204030204" pitchFamily="34" charset="0"/>
                <a:cs typeface="Calibri" panose="020F0502020204030204" pitchFamily="34" charset="0"/>
              </a:endParaRPr>
            </a:p>
          </p:txBody>
        </p:sp>
        <p:sp>
          <p:nvSpPr>
            <p:cNvPr id="8" name="Rectangle 7"/>
            <p:cNvSpPr/>
            <p:nvPr/>
          </p:nvSpPr>
          <p:spPr>
            <a:xfrm>
              <a:off x="1046817" y="1176042"/>
              <a:ext cx="1236008"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2" name="Rectangle 11"/>
            <p:cNvSpPr/>
            <p:nvPr/>
          </p:nvSpPr>
          <p:spPr>
            <a:xfrm>
              <a:off x="2287070" y="1170782"/>
              <a:ext cx="2416604"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3" name="Rectangle 12"/>
            <p:cNvSpPr/>
            <p:nvPr/>
          </p:nvSpPr>
          <p:spPr>
            <a:xfrm>
              <a:off x="4702948" y="1165522"/>
              <a:ext cx="902205"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4" name="Rectangle 13"/>
            <p:cNvSpPr/>
            <p:nvPr/>
          </p:nvSpPr>
          <p:spPr>
            <a:xfrm>
              <a:off x="5605153" y="1176042"/>
              <a:ext cx="3040083"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6" name="TextBox 15"/>
            <p:cNvSpPr txBox="1"/>
            <p:nvPr/>
          </p:nvSpPr>
          <p:spPr>
            <a:xfrm>
              <a:off x="4744803" y="1148161"/>
              <a:ext cx="81849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Dyes I.</a:t>
              </a:r>
              <a:endParaRPr lang="en-US" sz="1800" b="1" dirty="0">
                <a:solidFill>
                  <a:schemeClr val="accent1"/>
                </a:solidFill>
                <a:latin typeface="Calibri" panose="020F0502020204030204" pitchFamily="34" charset="0"/>
                <a:cs typeface="Calibri" panose="020F0502020204030204" pitchFamily="34" charset="0"/>
              </a:endParaRPr>
            </a:p>
          </p:txBody>
        </p:sp>
        <p:sp>
          <p:nvSpPr>
            <p:cNvPr id="17" name="TextBox 16"/>
            <p:cNvSpPr txBox="1"/>
            <p:nvPr/>
          </p:nvSpPr>
          <p:spPr>
            <a:xfrm>
              <a:off x="6007988" y="1148161"/>
              <a:ext cx="2191690"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Passages/Liberty Bay</a:t>
              </a:r>
              <a:endParaRPr lang="en-US" sz="1800" b="1" dirty="0">
                <a:solidFill>
                  <a:schemeClr val="accent1"/>
                </a:solidFill>
                <a:latin typeface="Calibri" panose="020F0502020204030204" pitchFamily="34" charset="0"/>
                <a:cs typeface="Calibri" panose="020F0502020204030204" pitchFamily="34" charset="0"/>
              </a:endParaRPr>
            </a:p>
          </p:txBody>
        </p:sp>
      </p:grpSp>
      <p:sp>
        <p:nvSpPr>
          <p:cNvPr id="2" name="Title 1"/>
          <p:cNvSpPr>
            <a:spLocks noGrp="1"/>
          </p:cNvSpPr>
          <p:nvPr>
            <p:ph type="title"/>
          </p:nvPr>
        </p:nvSpPr>
        <p:spPr>
          <a:xfrm>
            <a:off x="457200" y="28974"/>
            <a:ext cx="8229600" cy="1143000"/>
          </a:xfrm>
        </p:spPr>
        <p:txBody>
          <a:bodyPr>
            <a:normAutofit/>
          </a:bodyPr>
          <a:lstStyle/>
          <a:p>
            <a:r>
              <a:rPr lang="en-US" dirty="0" smtClean="0"/>
              <a:t>Total PCBs – Polychlorinated Biphenyls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870" y="5150700"/>
            <a:ext cx="1991797" cy="170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55FC7E06-4CC9-4373-A563-942F39FE0510}" type="slidenum">
              <a:rPr lang="en-US" smtClean="0"/>
              <a:t>25</a:t>
            </a:fld>
            <a:endParaRPr lang="en-US"/>
          </a:p>
        </p:txBody>
      </p:sp>
      <p:sp>
        <p:nvSpPr>
          <p:cNvPr id="18" name="TextBox 17"/>
          <p:cNvSpPr txBox="1"/>
          <p:nvPr/>
        </p:nvSpPr>
        <p:spPr>
          <a:xfrm>
            <a:off x="2615511" y="902497"/>
            <a:ext cx="171335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Navy Nearshore</a:t>
            </a:r>
            <a:endParaRPr lang="en-US" sz="18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981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9" y="1305347"/>
            <a:ext cx="8945594" cy="387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65285" y="926306"/>
            <a:ext cx="1364476"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Sinclair Inlet</a:t>
            </a:r>
            <a:endParaRPr lang="en-US" sz="1800" b="1" dirty="0">
              <a:solidFill>
                <a:schemeClr val="accent1"/>
              </a:solidFill>
              <a:latin typeface="Calibri" panose="020F0502020204030204" pitchFamily="34" charset="0"/>
              <a:cs typeface="Calibri" panose="020F0502020204030204" pitchFamily="34" charset="0"/>
            </a:endParaRPr>
          </a:p>
        </p:txBody>
      </p:sp>
      <p:sp>
        <p:nvSpPr>
          <p:cNvPr id="8" name="Rectangle 7"/>
          <p:cNvSpPr/>
          <p:nvPr/>
        </p:nvSpPr>
        <p:spPr>
          <a:xfrm>
            <a:off x="1046817" y="930378"/>
            <a:ext cx="1236008"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7070" y="925118"/>
            <a:ext cx="2416604"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02948" y="919858"/>
            <a:ext cx="902205"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05153" y="930378"/>
            <a:ext cx="3040083" cy="41876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44803" y="902497"/>
            <a:ext cx="81849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Dyes I.</a:t>
            </a:r>
            <a:endParaRPr lang="en-US" sz="1800" b="1" dirty="0">
              <a:solidFill>
                <a:schemeClr val="accent1"/>
              </a:solidFill>
              <a:latin typeface="Calibri" panose="020F0502020204030204" pitchFamily="34" charset="0"/>
              <a:cs typeface="Calibri" panose="020F0502020204030204" pitchFamily="34" charset="0"/>
            </a:endParaRPr>
          </a:p>
        </p:txBody>
      </p:sp>
      <p:sp>
        <p:nvSpPr>
          <p:cNvPr id="17" name="TextBox 16"/>
          <p:cNvSpPr txBox="1"/>
          <p:nvPr/>
        </p:nvSpPr>
        <p:spPr>
          <a:xfrm>
            <a:off x="6007988" y="902497"/>
            <a:ext cx="2191690"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Passages/Liberty Bay</a:t>
            </a:r>
            <a:endParaRPr lang="en-US" sz="1800" b="1" dirty="0">
              <a:solidFill>
                <a:schemeClr val="accent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47949" y="28974"/>
            <a:ext cx="9096051" cy="1143000"/>
          </a:xfrm>
        </p:spPr>
        <p:txBody>
          <a:bodyPr>
            <a:normAutofit/>
          </a:bodyPr>
          <a:lstStyle/>
          <a:p>
            <a:r>
              <a:rPr lang="en-US" dirty="0" smtClean="0"/>
              <a:t>Sum PAHs – Polycyclic Aromatic Hydrocarbons</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480" y="5150700"/>
            <a:ext cx="1934888" cy="170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55FC7E06-4CC9-4373-A563-942F39FE0510}" type="slidenum">
              <a:rPr lang="en-US" smtClean="0"/>
              <a:t>26</a:t>
            </a:fld>
            <a:endParaRPr lang="en-US"/>
          </a:p>
        </p:txBody>
      </p:sp>
      <p:sp>
        <p:nvSpPr>
          <p:cNvPr id="18" name="TextBox 17"/>
          <p:cNvSpPr txBox="1"/>
          <p:nvPr/>
        </p:nvSpPr>
        <p:spPr>
          <a:xfrm>
            <a:off x="2615511" y="902497"/>
            <a:ext cx="171335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Navy Nearshore</a:t>
            </a:r>
            <a:endParaRPr lang="en-US" sz="18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5907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529403"/>
          </a:xfrm>
        </p:spPr>
        <p:txBody>
          <a:bodyPr>
            <a:normAutofit fontScale="90000"/>
          </a:bodyPr>
          <a:lstStyle/>
          <a:p>
            <a:r>
              <a:rPr lang="en-US" sz="2800" b="1" dirty="0" smtClean="0"/>
              <a:t>Hazard</a:t>
            </a:r>
            <a:r>
              <a:rPr lang="en-US" sz="2800" b="1" baseline="0" dirty="0" smtClean="0"/>
              <a:t> Index for Critical Body Residues</a:t>
            </a:r>
            <a:br>
              <a:rPr lang="en-US" sz="2800" b="1" baseline="0" dirty="0" smtClean="0"/>
            </a:br>
            <a:r>
              <a:rPr lang="en-US" sz="2800" dirty="0" smtClean="0"/>
              <a:t>2010</a:t>
            </a:r>
            <a:endParaRPr lang="en-US" sz="2800" b="1" dirty="0"/>
          </a:p>
        </p:txBody>
      </p:sp>
      <p:sp>
        <p:nvSpPr>
          <p:cNvPr id="3" name="Rectangle 2"/>
          <p:cNvSpPr/>
          <p:nvPr/>
        </p:nvSpPr>
        <p:spPr>
          <a:xfrm>
            <a:off x="1218297" y="5274104"/>
            <a:ext cx="6383506" cy="1200329"/>
          </a:xfrm>
          <a:prstGeom prst="rect">
            <a:avLst/>
          </a:prstGeom>
        </p:spPr>
        <p:txBody>
          <a:bodyPr wrap="square">
            <a:spAutoFit/>
          </a:bodyPr>
          <a:lstStyle/>
          <a:p>
            <a:pPr marL="514350" indent="-457200"/>
            <a:r>
              <a:rPr lang="en-US" sz="2400" dirty="0">
                <a:latin typeface="Calibri" panose="020F0502020204030204" pitchFamily="34" charset="0"/>
                <a:cs typeface="Calibri" panose="020F0502020204030204" pitchFamily="34" charset="0"/>
              </a:rPr>
              <a:t>Possible Ecological Effect – Critical Body Residue</a:t>
            </a:r>
          </a:p>
          <a:p>
            <a:pPr lvl="1"/>
            <a:r>
              <a:rPr lang="en-US" sz="2400" dirty="0">
                <a:latin typeface="Calibri" panose="020F0502020204030204" pitchFamily="34" charset="0"/>
                <a:cs typeface="Calibri" panose="020F0502020204030204" pitchFamily="34" charset="0"/>
              </a:rPr>
              <a:t>CBR</a:t>
            </a:r>
            <a:r>
              <a:rPr lang="en-US" sz="2400" baseline="-25000" dirty="0">
                <a:latin typeface="Calibri" panose="020F0502020204030204" pitchFamily="34" charset="0"/>
                <a:cs typeface="Calibri" panose="020F0502020204030204" pitchFamily="34" charset="0"/>
              </a:rPr>
              <a:t>HQ</a:t>
            </a:r>
            <a:r>
              <a:rPr lang="en-US" sz="2400" dirty="0">
                <a:latin typeface="Calibri" panose="020F0502020204030204" pitchFamily="34" charset="0"/>
                <a:cs typeface="Calibri" panose="020F0502020204030204" pitchFamily="34" charset="0"/>
              </a:rPr>
              <a:t> &gt; 2;   CBR</a:t>
            </a:r>
            <a:r>
              <a:rPr lang="en-US" sz="2400" baseline="-25000" dirty="0">
                <a:latin typeface="Calibri" panose="020F0502020204030204" pitchFamily="34" charset="0"/>
                <a:cs typeface="Calibri" panose="020F0502020204030204" pitchFamily="34" charset="0"/>
              </a:rPr>
              <a:t>HQ</a:t>
            </a:r>
            <a:r>
              <a:rPr lang="en-US" sz="2400" dirty="0">
                <a:latin typeface="Calibri" panose="020F0502020204030204" pitchFamily="34" charset="0"/>
                <a:cs typeface="Calibri" panose="020F0502020204030204" pitchFamily="34" charset="0"/>
              </a:rPr>
              <a:t> = Concentration/</a:t>
            </a:r>
            <a:r>
              <a:rPr lang="en-US" sz="2400" dirty="0" err="1">
                <a:latin typeface="Calibri" panose="020F0502020204030204" pitchFamily="34" charset="0"/>
                <a:cs typeface="Calibri" panose="020F0502020204030204" pitchFamily="34" charset="0"/>
              </a:rPr>
              <a:t>CBR</a:t>
            </a:r>
            <a:r>
              <a:rPr lang="en-US" sz="2400" baseline="-25000" dirty="0" err="1">
                <a:latin typeface="Calibri" panose="020F0502020204030204" pitchFamily="34" charset="0"/>
                <a:cs typeface="Calibri" panose="020F0502020204030204" pitchFamily="34" charset="0"/>
              </a:rPr>
              <a:t>i</a:t>
            </a:r>
            <a:endParaRPr lang="en-US" sz="2400" baseline="-25000" dirty="0">
              <a:latin typeface="Calibri" panose="020F0502020204030204" pitchFamily="34" charset="0"/>
              <a:cs typeface="Calibri" panose="020F0502020204030204" pitchFamily="34" charset="0"/>
            </a:endParaRPr>
          </a:p>
          <a:p>
            <a:pPr lvl="1"/>
            <a:r>
              <a:rPr lang="en-US" sz="2400" dirty="0">
                <a:latin typeface="Calibri" panose="020F0502020204030204" pitchFamily="34" charset="0"/>
                <a:cs typeface="Calibri" panose="020F0502020204030204" pitchFamily="34" charset="0"/>
              </a:rPr>
              <a:t>CBR</a:t>
            </a:r>
            <a:r>
              <a:rPr lang="en-US" sz="2400" baseline="-25000" dirty="0">
                <a:latin typeface="Calibri" panose="020F0502020204030204" pitchFamily="34" charset="0"/>
                <a:cs typeface="Calibri" panose="020F0502020204030204" pitchFamily="34" charset="0"/>
              </a:rPr>
              <a:t>HI</a:t>
            </a:r>
            <a:r>
              <a:rPr lang="en-US" sz="2400" dirty="0">
                <a:latin typeface="Calibri" panose="020F0502020204030204" pitchFamily="34" charset="0"/>
                <a:cs typeface="Calibri" panose="020F0502020204030204" pitchFamily="34" charset="0"/>
              </a:rPr>
              <a:t> &gt; 10;   CBR</a:t>
            </a:r>
            <a:r>
              <a:rPr lang="en-US" sz="2400" baseline="-25000" dirty="0">
                <a:latin typeface="Calibri" panose="020F0502020204030204" pitchFamily="34" charset="0"/>
                <a:cs typeface="Calibri" panose="020F0502020204030204" pitchFamily="34" charset="0"/>
              </a:rPr>
              <a:t>HI</a:t>
            </a:r>
            <a:r>
              <a:rPr lang="en-US" sz="2400" dirty="0">
                <a:latin typeface="Calibri" panose="020F0502020204030204" pitchFamily="34" charset="0"/>
                <a:cs typeface="Calibri" panose="020F0502020204030204" pitchFamily="34" charset="0"/>
              </a:rPr>
              <a:t> = </a:t>
            </a:r>
            <a:r>
              <a:rPr lang="en-US" sz="2400" dirty="0">
                <a:latin typeface="Calibri" panose="020F0502020204030204" pitchFamily="34" charset="0"/>
                <a:cs typeface="Calibri" panose="020F0502020204030204" pitchFamily="34" charset="0"/>
                <a:sym typeface="Symbol"/>
              </a:rPr>
              <a:t></a:t>
            </a:r>
            <a:r>
              <a:rPr lang="en-US" sz="2400" dirty="0" err="1">
                <a:latin typeface="Calibri" panose="020F0502020204030204" pitchFamily="34" charset="0"/>
                <a:cs typeface="Calibri" panose="020F0502020204030204" pitchFamily="34" charset="0"/>
              </a:rPr>
              <a:t>CBR</a:t>
            </a:r>
            <a:r>
              <a:rPr lang="en-US" sz="2400" baseline="-25000" dirty="0" err="1">
                <a:latin typeface="Calibri" panose="020F0502020204030204" pitchFamily="34" charset="0"/>
                <a:cs typeface="Calibri" panose="020F0502020204030204" pitchFamily="34" charset="0"/>
              </a:rPr>
              <a:t>HQi</a:t>
            </a:r>
            <a:r>
              <a:rPr lang="en-US" sz="2400" dirty="0">
                <a:latin typeface="Calibri" panose="020F0502020204030204" pitchFamily="34" charset="0"/>
                <a:cs typeface="Calibri" panose="020F0502020204030204" pitchFamily="34" charset="0"/>
              </a:rPr>
              <a:t> where </a:t>
            </a:r>
            <a:r>
              <a:rPr lang="en-US" sz="2400" i="1" dirty="0" err="1">
                <a:latin typeface="Calibri" panose="020F0502020204030204" pitchFamily="34" charset="0"/>
                <a:cs typeface="Calibri" panose="020F0502020204030204" pitchFamily="34" charset="0"/>
              </a:rPr>
              <a:t>i</a:t>
            </a:r>
            <a:r>
              <a:rPr lang="en-US" sz="2400" dirty="0">
                <a:latin typeface="Calibri" panose="020F0502020204030204" pitchFamily="34" charset="0"/>
                <a:cs typeface="Calibri" panose="020F0502020204030204" pitchFamily="34" charset="0"/>
              </a:rPr>
              <a:t> = 10</a:t>
            </a:r>
            <a:endParaRPr lang="en-US" sz="2400" baseline="-25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55FC7E06-4CC9-4373-A563-942F39FE0510}" type="slidenum">
              <a:rPr lang="en-US" smtClean="0">
                <a:latin typeface="Calibri" panose="020F0502020204030204" pitchFamily="34" charset="0"/>
                <a:cs typeface="Calibri" panose="020F0502020204030204" pitchFamily="34" charset="0"/>
              </a:rPr>
              <a:t>27</a:t>
            </a:fld>
            <a:endParaRPr lang="en-US">
              <a:latin typeface="Calibri" panose="020F0502020204030204" pitchFamily="34" charset="0"/>
              <a:cs typeface="Calibri" panose="020F0502020204030204" pitchFamily="34" charset="0"/>
            </a:endParaRPr>
          </a:p>
        </p:txBody>
      </p:sp>
      <p:sp>
        <p:nvSpPr>
          <p:cNvPr id="6" name="TextBox 5"/>
          <p:cNvSpPr txBox="1"/>
          <p:nvPr/>
        </p:nvSpPr>
        <p:spPr>
          <a:xfrm>
            <a:off x="377293" y="845875"/>
            <a:ext cx="1364476"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Sinclair Inlet</a:t>
            </a:r>
            <a:endParaRPr lang="en-US" sz="1800" b="1" dirty="0">
              <a:solidFill>
                <a:schemeClr val="accent1"/>
              </a:solidFill>
              <a:latin typeface="Calibri" panose="020F0502020204030204" pitchFamily="34" charset="0"/>
              <a:cs typeface="Calibri" panose="020F0502020204030204" pitchFamily="34" charset="0"/>
            </a:endParaRPr>
          </a:p>
        </p:txBody>
      </p:sp>
      <p:sp>
        <p:nvSpPr>
          <p:cNvPr id="7" name="TextBox 6"/>
          <p:cNvSpPr txBox="1"/>
          <p:nvPr/>
        </p:nvSpPr>
        <p:spPr>
          <a:xfrm>
            <a:off x="4287603" y="845875"/>
            <a:ext cx="81849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Dyes I.</a:t>
            </a:r>
            <a:endParaRPr lang="en-US" sz="1800" b="1" dirty="0">
              <a:solidFill>
                <a:schemeClr val="accent1"/>
              </a:solidFill>
              <a:latin typeface="Calibri" panose="020F0502020204030204" pitchFamily="34" charset="0"/>
              <a:cs typeface="Calibri" panose="020F0502020204030204" pitchFamily="34" charset="0"/>
            </a:endParaRPr>
          </a:p>
        </p:txBody>
      </p:sp>
      <p:sp>
        <p:nvSpPr>
          <p:cNvPr id="8" name="TextBox 7"/>
          <p:cNvSpPr txBox="1"/>
          <p:nvPr/>
        </p:nvSpPr>
        <p:spPr>
          <a:xfrm>
            <a:off x="5550788" y="845875"/>
            <a:ext cx="2191690"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Passages/Liberty Bay</a:t>
            </a:r>
            <a:endParaRPr lang="en-US" sz="1800" b="1" dirty="0">
              <a:solidFill>
                <a:schemeClr val="accent1"/>
              </a:solidFill>
              <a:latin typeface="Calibri" panose="020F0502020204030204" pitchFamily="34" charset="0"/>
              <a:cs typeface="Calibri" panose="020F0502020204030204" pitchFamily="34" charset="0"/>
            </a:endParaRPr>
          </a:p>
        </p:txBody>
      </p:sp>
      <p:sp>
        <p:nvSpPr>
          <p:cNvPr id="9" name="TextBox 8"/>
          <p:cNvSpPr txBox="1"/>
          <p:nvPr/>
        </p:nvSpPr>
        <p:spPr>
          <a:xfrm>
            <a:off x="2053536" y="845875"/>
            <a:ext cx="171335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Navy Nearshore</a:t>
            </a:r>
            <a:endParaRPr lang="en-US" sz="1800" b="1" dirty="0">
              <a:solidFill>
                <a:schemeClr val="accent1"/>
              </a:solidFill>
              <a:latin typeface="Calibri" panose="020F0502020204030204" pitchFamily="34" charset="0"/>
              <a:cs typeface="Calibri" panose="020F0502020204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345"/>
            <a:ext cx="9144000" cy="386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41769" y="845874"/>
            <a:ext cx="2448094" cy="4178571"/>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29975" y="845874"/>
            <a:ext cx="3090100" cy="4178571"/>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62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7993"/>
            <a:ext cx="9144000" cy="386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41288"/>
            <a:ext cx="8229600" cy="529403"/>
          </a:xfrm>
        </p:spPr>
        <p:txBody>
          <a:bodyPr>
            <a:normAutofit fontScale="90000"/>
          </a:bodyPr>
          <a:lstStyle/>
          <a:p>
            <a:r>
              <a:rPr lang="en-US" sz="2800" b="1" dirty="0" smtClean="0"/>
              <a:t>Hazard</a:t>
            </a:r>
            <a:r>
              <a:rPr lang="en-US" sz="2800" b="1" baseline="0" dirty="0" smtClean="0"/>
              <a:t> Index for Critical Body Residues</a:t>
            </a:r>
            <a:br>
              <a:rPr lang="en-US" sz="2800" b="1" baseline="0" dirty="0" smtClean="0"/>
            </a:br>
            <a:r>
              <a:rPr lang="en-US" sz="2800" dirty="0" smtClean="0"/>
              <a:t>2016</a:t>
            </a:r>
            <a:endParaRPr lang="en-US" sz="2800" b="1" dirty="0"/>
          </a:p>
        </p:txBody>
      </p:sp>
      <p:sp>
        <p:nvSpPr>
          <p:cNvPr id="3" name="Rectangle 2"/>
          <p:cNvSpPr/>
          <p:nvPr/>
        </p:nvSpPr>
        <p:spPr>
          <a:xfrm>
            <a:off x="1218297" y="5274104"/>
            <a:ext cx="6383506" cy="1200329"/>
          </a:xfrm>
          <a:prstGeom prst="rect">
            <a:avLst/>
          </a:prstGeom>
        </p:spPr>
        <p:txBody>
          <a:bodyPr wrap="square">
            <a:spAutoFit/>
          </a:bodyPr>
          <a:lstStyle/>
          <a:p>
            <a:pPr marL="514350" indent="-457200"/>
            <a:r>
              <a:rPr lang="en-US" sz="2400" dirty="0">
                <a:latin typeface="Calibri" panose="020F0502020204030204" pitchFamily="34" charset="0"/>
                <a:cs typeface="Calibri" panose="020F0502020204030204" pitchFamily="34" charset="0"/>
              </a:rPr>
              <a:t>Possible Ecological Effect – Critical Body Residue</a:t>
            </a:r>
          </a:p>
          <a:p>
            <a:pPr lvl="1"/>
            <a:r>
              <a:rPr lang="en-US" sz="2400" dirty="0">
                <a:latin typeface="Calibri" panose="020F0502020204030204" pitchFamily="34" charset="0"/>
                <a:cs typeface="Calibri" panose="020F0502020204030204" pitchFamily="34" charset="0"/>
              </a:rPr>
              <a:t>CBR</a:t>
            </a:r>
            <a:r>
              <a:rPr lang="en-US" sz="2400" baseline="-25000" dirty="0">
                <a:latin typeface="Calibri" panose="020F0502020204030204" pitchFamily="34" charset="0"/>
                <a:cs typeface="Calibri" panose="020F0502020204030204" pitchFamily="34" charset="0"/>
              </a:rPr>
              <a:t>HQ</a:t>
            </a:r>
            <a:r>
              <a:rPr lang="en-US" sz="2400" dirty="0">
                <a:latin typeface="Calibri" panose="020F0502020204030204" pitchFamily="34" charset="0"/>
                <a:cs typeface="Calibri" panose="020F0502020204030204" pitchFamily="34" charset="0"/>
              </a:rPr>
              <a:t> &gt; 2;   CBR</a:t>
            </a:r>
            <a:r>
              <a:rPr lang="en-US" sz="2400" baseline="-25000" dirty="0">
                <a:latin typeface="Calibri" panose="020F0502020204030204" pitchFamily="34" charset="0"/>
                <a:cs typeface="Calibri" panose="020F0502020204030204" pitchFamily="34" charset="0"/>
              </a:rPr>
              <a:t>HQ</a:t>
            </a:r>
            <a:r>
              <a:rPr lang="en-US" sz="2400" dirty="0">
                <a:latin typeface="Calibri" panose="020F0502020204030204" pitchFamily="34" charset="0"/>
                <a:cs typeface="Calibri" panose="020F0502020204030204" pitchFamily="34" charset="0"/>
              </a:rPr>
              <a:t> = Concentration/</a:t>
            </a:r>
            <a:r>
              <a:rPr lang="en-US" sz="2400" dirty="0" err="1">
                <a:latin typeface="Calibri" panose="020F0502020204030204" pitchFamily="34" charset="0"/>
                <a:cs typeface="Calibri" panose="020F0502020204030204" pitchFamily="34" charset="0"/>
              </a:rPr>
              <a:t>CBR</a:t>
            </a:r>
            <a:r>
              <a:rPr lang="en-US" sz="2400" baseline="-25000" dirty="0" err="1">
                <a:latin typeface="Calibri" panose="020F0502020204030204" pitchFamily="34" charset="0"/>
                <a:cs typeface="Calibri" panose="020F0502020204030204" pitchFamily="34" charset="0"/>
              </a:rPr>
              <a:t>i</a:t>
            </a:r>
            <a:endParaRPr lang="en-US" sz="2400" baseline="-25000" dirty="0">
              <a:latin typeface="Calibri" panose="020F0502020204030204" pitchFamily="34" charset="0"/>
              <a:cs typeface="Calibri" panose="020F0502020204030204" pitchFamily="34" charset="0"/>
            </a:endParaRPr>
          </a:p>
          <a:p>
            <a:pPr lvl="1"/>
            <a:r>
              <a:rPr lang="en-US" sz="2400" dirty="0">
                <a:latin typeface="Calibri" panose="020F0502020204030204" pitchFamily="34" charset="0"/>
                <a:cs typeface="Calibri" panose="020F0502020204030204" pitchFamily="34" charset="0"/>
              </a:rPr>
              <a:t>CBR</a:t>
            </a:r>
            <a:r>
              <a:rPr lang="en-US" sz="2400" baseline="-25000" dirty="0">
                <a:latin typeface="Calibri" panose="020F0502020204030204" pitchFamily="34" charset="0"/>
                <a:cs typeface="Calibri" panose="020F0502020204030204" pitchFamily="34" charset="0"/>
              </a:rPr>
              <a:t>HI</a:t>
            </a:r>
            <a:r>
              <a:rPr lang="en-US" sz="2400" dirty="0">
                <a:latin typeface="Calibri" panose="020F0502020204030204" pitchFamily="34" charset="0"/>
                <a:cs typeface="Calibri" panose="020F0502020204030204" pitchFamily="34" charset="0"/>
              </a:rPr>
              <a:t> &gt; 10;   CBR</a:t>
            </a:r>
            <a:r>
              <a:rPr lang="en-US" sz="2400" baseline="-25000" dirty="0">
                <a:latin typeface="Calibri" panose="020F0502020204030204" pitchFamily="34" charset="0"/>
                <a:cs typeface="Calibri" panose="020F0502020204030204" pitchFamily="34" charset="0"/>
              </a:rPr>
              <a:t>HI</a:t>
            </a:r>
            <a:r>
              <a:rPr lang="en-US" sz="2400" dirty="0">
                <a:latin typeface="Calibri" panose="020F0502020204030204" pitchFamily="34" charset="0"/>
                <a:cs typeface="Calibri" panose="020F0502020204030204" pitchFamily="34" charset="0"/>
              </a:rPr>
              <a:t> = </a:t>
            </a:r>
            <a:r>
              <a:rPr lang="en-US" sz="2400" dirty="0">
                <a:latin typeface="Calibri" panose="020F0502020204030204" pitchFamily="34" charset="0"/>
                <a:cs typeface="Calibri" panose="020F0502020204030204" pitchFamily="34" charset="0"/>
                <a:sym typeface="Symbol"/>
              </a:rPr>
              <a:t></a:t>
            </a:r>
            <a:r>
              <a:rPr lang="en-US" sz="2400" dirty="0" err="1">
                <a:latin typeface="Calibri" panose="020F0502020204030204" pitchFamily="34" charset="0"/>
                <a:cs typeface="Calibri" panose="020F0502020204030204" pitchFamily="34" charset="0"/>
              </a:rPr>
              <a:t>CBR</a:t>
            </a:r>
            <a:r>
              <a:rPr lang="en-US" sz="2400" baseline="-25000" dirty="0" err="1">
                <a:latin typeface="Calibri" panose="020F0502020204030204" pitchFamily="34" charset="0"/>
                <a:cs typeface="Calibri" panose="020F0502020204030204" pitchFamily="34" charset="0"/>
              </a:rPr>
              <a:t>HQi</a:t>
            </a:r>
            <a:r>
              <a:rPr lang="en-US" sz="2400" dirty="0">
                <a:latin typeface="Calibri" panose="020F0502020204030204" pitchFamily="34" charset="0"/>
                <a:cs typeface="Calibri" panose="020F0502020204030204" pitchFamily="34" charset="0"/>
              </a:rPr>
              <a:t> where </a:t>
            </a:r>
            <a:r>
              <a:rPr lang="en-US" sz="2400" i="1" dirty="0" err="1">
                <a:latin typeface="Calibri" panose="020F0502020204030204" pitchFamily="34" charset="0"/>
                <a:cs typeface="Calibri" panose="020F0502020204030204" pitchFamily="34" charset="0"/>
              </a:rPr>
              <a:t>i</a:t>
            </a:r>
            <a:r>
              <a:rPr lang="en-US" sz="2400" dirty="0">
                <a:latin typeface="Calibri" panose="020F0502020204030204" pitchFamily="34" charset="0"/>
                <a:cs typeface="Calibri" panose="020F0502020204030204" pitchFamily="34" charset="0"/>
              </a:rPr>
              <a:t> = 10</a:t>
            </a:r>
            <a:endParaRPr lang="en-US" sz="2400" baseline="-25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55FC7E06-4CC9-4373-A563-942F39FE0510}" type="slidenum">
              <a:rPr lang="en-US" smtClean="0">
                <a:latin typeface="Calibri" panose="020F0502020204030204" pitchFamily="34" charset="0"/>
                <a:cs typeface="Calibri" panose="020F0502020204030204" pitchFamily="34" charset="0"/>
              </a:rPr>
              <a:t>28</a:t>
            </a:fld>
            <a:endParaRPr lang="en-US">
              <a:latin typeface="Calibri" panose="020F0502020204030204" pitchFamily="34" charset="0"/>
              <a:cs typeface="Calibri" panose="020F0502020204030204" pitchFamily="34" charset="0"/>
            </a:endParaRPr>
          </a:p>
        </p:txBody>
      </p:sp>
      <p:sp>
        <p:nvSpPr>
          <p:cNvPr id="6" name="TextBox 5"/>
          <p:cNvSpPr txBox="1"/>
          <p:nvPr/>
        </p:nvSpPr>
        <p:spPr>
          <a:xfrm>
            <a:off x="377293" y="845875"/>
            <a:ext cx="1364476"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Sinclair Inlet</a:t>
            </a:r>
            <a:endParaRPr lang="en-US" sz="1800" b="1" dirty="0">
              <a:solidFill>
                <a:schemeClr val="accent1"/>
              </a:solidFill>
              <a:latin typeface="Calibri" panose="020F0502020204030204" pitchFamily="34" charset="0"/>
              <a:cs typeface="Calibri" panose="020F0502020204030204" pitchFamily="34" charset="0"/>
            </a:endParaRPr>
          </a:p>
        </p:txBody>
      </p:sp>
      <p:sp>
        <p:nvSpPr>
          <p:cNvPr id="7" name="TextBox 6"/>
          <p:cNvSpPr txBox="1"/>
          <p:nvPr/>
        </p:nvSpPr>
        <p:spPr>
          <a:xfrm>
            <a:off x="4287603" y="845875"/>
            <a:ext cx="81849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Dyes I.</a:t>
            </a:r>
            <a:endParaRPr lang="en-US" sz="1800" b="1" dirty="0">
              <a:solidFill>
                <a:schemeClr val="accent1"/>
              </a:solidFill>
              <a:latin typeface="Calibri" panose="020F0502020204030204" pitchFamily="34" charset="0"/>
              <a:cs typeface="Calibri" panose="020F0502020204030204" pitchFamily="34" charset="0"/>
            </a:endParaRPr>
          </a:p>
        </p:txBody>
      </p:sp>
      <p:sp>
        <p:nvSpPr>
          <p:cNvPr id="8" name="TextBox 7"/>
          <p:cNvSpPr txBox="1"/>
          <p:nvPr/>
        </p:nvSpPr>
        <p:spPr>
          <a:xfrm>
            <a:off x="5550788" y="845875"/>
            <a:ext cx="2191690"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Passages/Liberty Bay</a:t>
            </a:r>
            <a:endParaRPr lang="en-US" sz="1800" b="1" dirty="0">
              <a:solidFill>
                <a:schemeClr val="accent1"/>
              </a:solidFill>
              <a:latin typeface="Calibri" panose="020F0502020204030204" pitchFamily="34" charset="0"/>
              <a:cs typeface="Calibri" panose="020F0502020204030204" pitchFamily="34" charset="0"/>
            </a:endParaRPr>
          </a:p>
        </p:txBody>
      </p:sp>
      <p:sp>
        <p:nvSpPr>
          <p:cNvPr id="9" name="TextBox 8"/>
          <p:cNvSpPr txBox="1"/>
          <p:nvPr/>
        </p:nvSpPr>
        <p:spPr>
          <a:xfrm>
            <a:off x="2053536" y="845875"/>
            <a:ext cx="1713354" cy="369332"/>
          </a:xfrm>
          <a:prstGeom prst="rect">
            <a:avLst/>
          </a:prstGeom>
          <a:noFill/>
        </p:spPr>
        <p:txBody>
          <a:bodyPr wrap="none" rtlCol="0">
            <a:spAutoFit/>
          </a:bodyPr>
          <a:lstStyle/>
          <a:p>
            <a:r>
              <a:rPr lang="en-US" sz="1800" b="1" dirty="0" smtClean="0">
                <a:solidFill>
                  <a:schemeClr val="accent1"/>
                </a:solidFill>
                <a:latin typeface="Calibri" panose="020F0502020204030204" pitchFamily="34" charset="0"/>
                <a:cs typeface="Calibri" panose="020F0502020204030204" pitchFamily="34" charset="0"/>
              </a:rPr>
              <a:t>Navy Nearshore</a:t>
            </a:r>
            <a:endParaRPr lang="en-US" sz="1800" b="1" dirty="0">
              <a:solidFill>
                <a:schemeClr val="accent1"/>
              </a:solidFill>
              <a:latin typeface="Calibri" panose="020F0502020204030204" pitchFamily="34" charset="0"/>
              <a:cs typeface="Calibri" panose="020F0502020204030204" pitchFamily="34" charset="0"/>
            </a:endParaRPr>
          </a:p>
        </p:txBody>
      </p:sp>
      <p:sp>
        <p:nvSpPr>
          <p:cNvPr id="5" name="Rectangle 4"/>
          <p:cNvSpPr/>
          <p:nvPr/>
        </p:nvSpPr>
        <p:spPr>
          <a:xfrm>
            <a:off x="1741769" y="845874"/>
            <a:ext cx="2448094" cy="4178571"/>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29975" y="845874"/>
            <a:ext cx="3090100" cy="4178571"/>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295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47425" y="0"/>
            <a:ext cx="8229600" cy="611898"/>
          </a:xfrm>
        </p:spPr>
        <p:txBody>
          <a:bodyPr/>
          <a:lstStyle/>
          <a:p>
            <a:pPr eaLnBrk="1" hangingPunct="1"/>
            <a:r>
              <a:rPr lang="en-US" altLang="en-US" sz="3600" b="1" dirty="0" smtClean="0"/>
              <a:t>Conclusions</a:t>
            </a:r>
          </a:p>
        </p:txBody>
      </p:sp>
      <p:sp>
        <p:nvSpPr>
          <p:cNvPr id="31747" name="Rectangle 4"/>
          <p:cNvSpPr>
            <a:spLocks noGrp="1" noChangeArrowheads="1"/>
          </p:cNvSpPr>
          <p:nvPr>
            <p:ph type="body" idx="1"/>
          </p:nvPr>
        </p:nvSpPr>
        <p:spPr>
          <a:xfrm>
            <a:off x="219075" y="668740"/>
            <a:ext cx="8686800" cy="5895833"/>
          </a:xfrm>
        </p:spPr>
        <p:txBody>
          <a:bodyPr>
            <a:noAutofit/>
          </a:bodyPr>
          <a:lstStyle/>
          <a:p>
            <a:pPr eaLnBrk="1" hangingPunct="1"/>
            <a:r>
              <a:rPr lang="en-US" altLang="en-US" sz="2400" dirty="0" smtClean="0"/>
              <a:t>Monitoring Program is focused on tracking environmental quality in the Inlets</a:t>
            </a:r>
          </a:p>
          <a:p>
            <a:pPr lvl="1" eaLnBrk="1" hangingPunct="1"/>
            <a:r>
              <a:rPr lang="en-US" altLang="en-US" sz="2400" dirty="0" smtClean="0"/>
              <a:t>Can identify problems for further investigation and correction</a:t>
            </a:r>
          </a:p>
          <a:p>
            <a:pPr lvl="1" eaLnBrk="1" hangingPunct="1"/>
            <a:r>
              <a:rPr lang="en-US" altLang="en-US" sz="2400" dirty="0" smtClean="0"/>
              <a:t>Can be used to evaluate effectiveness of corrective actions</a:t>
            </a:r>
          </a:p>
          <a:p>
            <a:pPr eaLnBrk="1" hangingPunct="1"/>
            <a:r>
              <a:rPr lang="en-US" altLang="en-US" dirty="0" smtClean="0"/>
              <a:t>Ambient Monitoring and Toxicity Testing Status and Trends</a:t>
            </a:r>
          </a:p>
          <a:p>
            <a:pPr lvl="1" eaLnBrk="1" hangingPunct="1"/>
            <a:r>
              <a:rPr lang="en-US" altLang="en-US" dirty="0" smtClean="0"/>
              <a:t>Effluent quality is improving</a:t>
            </a:r>
          </a:p>
          <a:p>
            <a:pPr lvl="1" eaLnBrk="1" hangingPunct="1"/>
            <a:r>
              <a:rPr lang="en-US" altLang="en-US" dirty="0" smtClean="0"/>
              <a:t>Receiving Waters Not Toxic and Protective of Beneficial Uses</a:t>
            </a:r>
          </a:p>
          <a:p>
            <a:pPr eaLnBrk="1" hangingPunct="1"/>
            <a:r>
              <a:rPr lang="en-US" altLang="en-US" sz="2400" dirty="0" smtClean="0"/>
              <a:t>What are the Biota Telling Us?</a:t>
            </a:r>
          </a:p>
          <a:p>
            <a:pPr lvl="1" eaLnBrk="1" hangingPunct="1"/>
            <a:r>
              <a:rPr lang="en-US" altLang="en-US" sz="2400" dirty="0" smtClean="0"/>
              <a:t>Some Areas Elevated with PAHs, PCBs, Hg, and Cu</a:t>
            </a:r>
          </a:p>
          <a:p>
            <a:r>
              <a:rPr lang="en-US" altLang="en-US" sz="2400" dirty="0" smtClean="0"/>
              <a:t>Overall decrease in contaminant levels indicates Improving Environmental Quality</a:t>
            </a:r>
          </a:p>
          <a:p>
            <a:pPr eaLnBrk="1" hangingPunct="1"/>
            <a:r>
              <a:rPr lang="en-US" altLang="en-US" sz="2400" dirty="0" smtClean="0"/>
              <a:t>Monitoring framework provides context for interpretation</a:t>
            </a:r>
          </a:p>
          <a:p>
            <a:pPr lvl="1" eaLnBrk="1" hangingPunct="1"/>
            <a:r>
              <a:rPr lang="en-US" altLang="en-US" sz="2400" dirty="0" smtClean="0"/>
              <a:t>Better information = Better management</a:t>
            </a:r>
          </a:p>
        </p:txBody>
      </p:sp>
      <p:sp>
        <p:nvSpPr>
          <p:cNvPr id="2" name="Slide Number Placeholder 1"/>
          <p:cNvSpPr>
            <a:spLocks noGrp="1"/>
          </p:cNvSpPr>
          <p:nvPr>
            <p:ph type="sldNum" sz="quarter" idx="12"/>
          </p:nvPr>
        </p:nvSpPr>
        <p:spPr/>
        <p:txBody>
          <a:bodyPr/>
          <a:lstStyle/>
          <a:p>
            <a:fld id="{55FC7E06-4CC9-4373-A563-942F39FE0510}" type="slidenum">
              <a:rPr lang="en-US" smtClean="0"/>
              <a:t>29</a:t>
            </a:fld>
            <a:endParaRPr lang="en-US" dirty="0"/>
          </a:p>
        </p:txBody>
      </p:sp>
    </p:spTree>
    <p:extLst>
      <p:ext uri="{BB962C8B-B14F-4D97-AF65-F5344CB8AC3E}">
        <p14:creationId xmlns:p14="http://schemas.microsoft.com/office/powerpoint/2010/main" val="1797409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US" altLang="en-US" smtClean="0"/>
          </a:p>
        </p:txBody>
      </p:sp>
      <p:sp>
        <p:nvSpPr>
          <p:cNvPr id="5123" name="Rectangle 3"/>
          <p:cNvSpPr>
            <a:spLocks noGrp="1" noChangeArrowheads="1"/>
          </p:cNvSpPr>
          <p:nvPr>
            <p:ph type="body" idx="1"/>
          </p:nvPr>
        </p:nvSpPr>
        <p:spPr/>
        <p:txBody>
          <a:bodyPr/>
          <a:lstStyle/>
          <a:p>
            <a:pPr eaLnBrk="1" hangingPunct="1"/>
            <a:endParaRPr lang="en-US" altLang="en-US" smtClean="0"/>
          </a:p>
        </p:txBody>
      </p:sp>
      <p:pic>
        <p:nvPicPr>
          <p:cNvPr id="5124" name="Picture 4" descr="PS_GB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188" y="-187325"/>
            <a:ext cx="12726988" cy="70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278582" y="5112327"/>
            <a:ext cx="409699" cy="409699"/>
          </a:xfrm>
          <a:prstGeom prst="rect">
            <a:avLst/>
          </a:prstGeom>
          <a:noFill/>
          <a:ln w="2857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6"/>
          <p:cNvSpPr txBox="1">
            <a:spLocks noChangeArrowheads="1"/>
          </p:cNvSpPr>
          <p:nvPr/>
        </p:nvSpPr>
        <p:spPr bwMode="auto">
          <a:xfrm>
            <a:off x="2898671" y="5201351"/>
            <a:ext cx="1582737" cy="64135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cs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cs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cs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cs typeface="Times New Roman" pitchFamily="18" charset="0"/>
              </a:defRPr>
            </a:lvl9pPr>
          </a:lstStyle>
          <a:p>
            <a:r>
              <a:rPr lang="en-US" sz="1800" b="1" dirty="0">
                <a:solidFill>
                  <a:srgbClr val="FFFF00"/>
                </a:solidFill>
                <a:latin typeface="Comic Sans MS" pitchFamily="66" charset="0"/>
              </a:rPr>
              <a:t>Sinclair and </a:t>
            </a:r>
            <a:br>
              <a:rPr lang="en-US" sz="1800" b="1" dirty="0">
                <a:solidFill>
                  <a:srgbClr val="FFFF00"/>
                </a:solidFill>
                <a:latin typeface="Comic Sans MS" pitchFamily="66" charset="0"/>
              </a:rPr>
            </a:br>
            <a:r>
              <a:rPr lang="en-US" sz="1800" b="1" dirty="0">
                <a:solidFill>
                  <a:srgbClr val="FFFF00"/>
                </a:solidFill>
                <a:latin typeface="Comic Sans MS" pitchFamily="66" charset="0"/>
              </a:rPr>
              <a:t>Dyes Inlets</a:t>
            </a:r>
          </a:p>
        </p:txBody>
      </p:sp>
      <p:cxnSp>
        <p:nvCxnSpPr>
          <p:cNvPr id="12" name="AutoShape 7"/>
          <p:cNvCxnSpPr>
            <a:cxnSpLocks noChangeShapeType="1"/>
            <a:stCxn id="11" idx="3"/>
            <a:endCxn id="3" idx="1"/>
          </p:cNvCxnSpPr>
          <p:nvPr/>
        </p:nvCxnSpPr>
        <p:spPr bwMode="auto">
          <a:xfrm flipV="1">
            <a:off x="4481408" y="5317177"/>
            <a:ext cx="797174" cy="204849"/>
          </a:xfrm>
          <a:prstGeom prst="curvedConnector3">
            <a:avLst>
              <a:gd name="adj1" fmla="val 50000"/>
            </a:avLst>
          </a:prstGeom>
          <a:noFill/>
          <a:ln w="60325">
            <a:solidFill>
              <a:srgbClr val="FFFF00"/>
            </a:solidFill>
            <a:round/>
            <a:headEnd/>
            <a:tailEnd type="stealth" w="lg" len="lg"/>
          </a:ln>
          <a:extLst>
            <a:ext uri="{909E8E84-426E-40DD-AFC4-6F175D3DCCD1}">
              <a14:hiddenFill xmlns:a14="http://schemas.microsoft.com/office/drawing/2010/main">
                <a:noFill/>
              </a14:hiddenFill>
            </a:ext>
          </a:extLst>
        </p:spPr>
      </p:cxnSp>
      <p:sp>
        <p:nvSpPr>
          <p:cNvPr id="8" name="TextBox 7"/>
          <p:cNvSpPr txBox="1"/>
          <p:nvPr/>
        </p:nvSpPr>
        <p:spPr>
          <a:xfrm>
            <a:off x="6038319" y="4778191"/>
            <a:ext cx="1428917" cy="369332"/>
          </a:xfrm>
          <a:prstGeom prst="rect">
            <a:avLst/>
          </a:prstGeom>
          <a:noFill/>
        </p:spPr>
        <p:txBody>
          <a:bodyPr wrap="none" rtlCol="0">
            <a:spAutoFit/>
          </a:bodyPr>
          <a:lstStyle/>
          <a:p>
            <a:r>
              <a:rPr lang="en-US" sz="1800" b="1" dirty="0" smtClean="0">
                <a:solidFill>
                  <a:srgbClr val="FFFF00"/>
                </a:solidFill>
                <a:latin typeface="Calibri" panose="020F0502020204030204" pitchFamily="34" charset="0"/>
                <a:cs typeface="Calibri" panose="020F0502020204030204" pitchFamily="34" charset="0"/>
              </a:rPr>
              <a:t>You Are Here</a:t>
            </a:r>
            <a:endParaRPr lang="en-US" sz="1800" b="1" dirty="0">
              <a:solidFill>
                <a:srgbClr val="FFFF00"/>
              </a:solidFill>
              <a:latin typeface="Calibri" panose="020F0502020204030204" pitchFamily="34" charset="0"/>
              <a:cs typeface="Calibri" panose="020F0502020204030204" pitchFamily="34" charset="0"/>
            </a:endParaRPr>
          </a:p>
        </p:txBody>
      </p:sp>
      <p:cxnSp>
        <p:nvCxnSpPr>
          <p:cNvPr id="9" name="Straight Arrow Connector 8"/>
          <p:cNvCxnSpPr/>
          <p:nvPr/>
        </p:nvCxnSpPr>
        <p:spPr>
          <a:xfrm flipH="1">
            <a:off x="6038319" y="5071323"/>
            <a:ext cx="499731" cy="241005"/>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310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descr="2008_SinclairInlet23k-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0" y="-82550"/>
            <a:ext cx="12844463" cy="70453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F08E2C1-4A9B-439D-B125-E34845EC2E98}" type="slidenum">
              <a:rPr lang="en-US"/>
              <a:pPr>
                <a:defRPr/>
              </a:pPr>
              <a:t>4</a:t>
            </a:fld>
            <a:endParaRPr lang="en-US"/>
          </a:p>
        </p:txBody>
      </p:sp>
      <p:sp>
        <p:nvSpPr>
          <p:cNvPr id="5" name="Rectangle 3"/>
          <p:cNvSpPr txBox="1">
            <a:spLocks noChangeArrowheads="1"/>
          </p:cNvSpPr>
          <p:nvPr/>
        </p:nvSpPr>
        <p:spPr>
          <a:xfrm>
            <a:off x="685800" y="609600"/>
            <a:ext cx="7772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mj-lt"/>
                <a:ea typeface="+mj-ea"/>
                <a:cs typeface="+mj-cs"/>
              </a:rPr>
              <a:t>Main Sources of Impact</a:t>
            </a:r>
          </a:p>
        </p:txBody>
      </p:sp>
      <p:sp>
        <p:nvSpPr>
          <p:cNvPr id="6" name="Rectangle 4"/>
          <p:cNvSpPr txBox="1">
            <a:spLocks noChangeArrowheads="1"/>
          </p:cNvSpPr>
          <p:nvPr/>
        </p:nvSpPr>
        <p:spPr>
          <a:xfrm>
            <a:off x="685800" y="1809464"/>
            <a:ext cx="7772400" cy="3873692"/>
          </a:xfrm>
          <a:prstGeom prst="rect">
            <a:avLst/>
          </a:prstGeom>
          <a:gradFill rotWithShape="1">
            <a:gsLst>
              <a:gs pos="0">
                <a:srgbClr val="3399FF"/>
              </a:gs>
              <a:gs pos="100000">
                <a:srgbClr val="184776"/>
              </a:gs>
            </a:gsLst>
            <a:lin ang="5400000" scaled="1"/>
          </a:gradFill>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Historical releases of pollutants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Past practices (Point Sources)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Legacy residual contamination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Watershed Development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Loss of natural habitat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Increases in runoff from landscape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More Nonpoint Source Pollution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800" b="1" i="0" u="none" strike="noStrike" kern="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endParaRPr>
          </a:p>
        </p:txBody>
      </p:sp>
      <p:sp>
        <p:nvSpPr>
          <p:cNvPr id="7" name="Text Box 6"/>
          <p:cNvSpPr txBox="1">
            <a:spLocks noChangeArrowheads="1"/>
          </p:cNvSpPr>
          <p:nvPr/>
        </p:nvSpPr>
        <p:spPr bwMode="auto">
          <a:xfrm>
            <a:off x="1216025" y="6459455"/>
            <a:ext cx="2298834" cy="400110"/>
          </a:xfrm>
          <a:prstGeom prst="rect">
            <a:avLst/>
          </a:prstGeom>
          <a:noFill/>
          <a:ln w="9525">
            <a:noFill/>
            <a:miter lim="800000"/>
            <a:headEnd/>
            <a:tailEnd/>
          </a:ln>
        </p:spPr>
        <p:txBody>
          <a:bodyPr wrap="none">
            <a:spAutoFit/>
          </a:bodyPr>
          <a:lstStyle/>
          <a:p>
            <a:r>
              <a:rPr lang="en-US" sz="2000" b="1" dirty="0">
                <a:solidFill>
                  <a:srgbClr val="FFFF00"/>
                </a:solidFill>
                <a:latin typeface="Calibri" panose="020F0502020204030204" pitchFamily="34" charset="0"/>
                <a:cs typeface="Calibri" panose="020F0502020204030204" pitchFamily="34" charset="0"/>
              </a:rPr>
              <a:t>(Google Earth 2009)</a:t>
            </a:r>
          </a:p>
        </p:txBody>
      </p:sp>
      <p:pic>
        <p:nvPicPr>
          <p:cNvPr id="9" name="Picture 8"/>
          <p:cNvPicPr>
            <a:picLocks noChangeAspect="1"/>
          </p:cNvPicPr>
          <p:nvPr/>
        </p:nvPicPr>
        <p:blipFill>
          <a:blip r:embed="rId4"/>
          <a:stretch>
            <a:fillRect/>
          </a:stretch>
        </p:blipFill>
        <p:spPr>
          <a:xfrm>
            <a:off x="130175" y="6087980"/>
            <a:ext cx="1447800" cy="438150"/>
          </a:xfrm>
          <a:prstGeom prst="rect">
            <a:avLst/>
          </a:prstGeom>
        </p:spPr>
      </p:pic>
    </p:spTree>
    <p:extLst>
      <p:ext uri="{BB962C8B-B14F-4D97-AF65-F5344CB8AC3E}">
        <p14:creationId xmlns:p14="http://schemas.microsoft.com/office/powerpoint/2010/main" val="13612482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atmap_watersheds_ALLstations"/>
          <p:cNvPicPr>
            <a:picLocks noChangeAspect="1" noChangeArrowheads="1"/>
          </p:cNvPicPr>
          <p:nvPr/>
        </p:nvPicPr>
        <p:blipFill>
          <a:blip r:embed="rId3" cstate="print"/>
          <a:srcRect/>
          <a:stretch>
            <a:fillRect/>
          </a:stretch>
        </p:blipFill>
        <p:spPr bwMode="auto">
          <a:xfrm>
            <a:off x="0" y="-163513"/>
            <a:ext cx="9363075" cy="7200901"/>
          </a:xfrm>
          <a:prstGeom prst="rect">
            <a:avLst/>
          </a:prstGeom>
          <a:noFill/>
          <a:ln w="9525">
            <a:noFill/>
            <a:miter lim="800000"/>
            <a:headEnd/>
            <a:tailEnd/>
          </a:ln>
        </p:spPr>
      </p:pic>
      <p:sp>
        <p:nvSpPr>
          <p:cNvPr id="27651" name="Rectangle 3"/>
          <p:cNvSpPr>
            <a:spLocks noGrp="1" noChangeArrowheads="1"/>
          </p:cNvSpPr>
          <p:nvPr>
            <p:ph type="title" idx="4294967295"/>
          </p:nvPr>
        </p:nvSpPr>
        <p:spPr>
          <a:xfrm>
            <a:off x="815975" y="0"/>
            <a:ext cx="7772400" cy="390525"/>
          </a:xfrm>
        </p:spPr>
        <p:txBody>
          <a:bodyPr/>
          <a:lstStyle/>
          <a:p>
            <a:pPr eaLnBrk="1" hangingPunct="1"/>
            <a:r>
              <a:rPr lang="en-US" sz="2800" dirty="0" smtClean="0">
                <a:solidFill>
                  <a:schemeClr val="bg1"/>
                </a:solidFill>
              </a:rPr>
              <a:t>Partnering at the Watershed Scale</a:t>
            </a:r>
          </a:p>
        </p:txBody>
      </p:sp>
      <p:sp>
        <p:nvSpPr>
          <p:cNvPr id="27652" name="Text Box 4"/>
          <p:cNvSpPr txBox="1">
            <a:spLocks noChangeArrowheads="1"/>
          </p:cNvSpPr>
          <p:nvPr/>
        </p:nvSpPr>
        <p:spPr bwMode="auto">
          <a:xfrm>
            <a:off x="0" y="615950"/>
            <a:ext cx="3794125" cy="3785652"/>
          </a:xfrm>
          <a:prstGeom prst="rect">
            <a:avLst/>
          </a:prstGeom>
          <a:noFill/>
          <a:ln w="9525">
            <a:noFill/>
            <a:miter lim="800000"/>
            <a:headEnd/>
            <a:tailEnd/>
          </a:ln>
        </p:spPr>
        <p:txBody>
          <a:bodyPr>
            <a:spAutoFit/>
          </a:bodyPr>
          <a:lstStyle/>
          <a:p>
            <a:r>
              <a:rPr lang="en-US" b="1" dirty="0">
                <a:solidFill>
                  <a:srgbClr val="FFFF00"/>
                </a:solidFill>
                <a:latin typeface="Arial" charset="0"/>
                <a:cs typeface="Arial" charset="0"/>
              </a:rPr>
              <a:t>The watershed scale is the appropriate scale to address problems and engage </a:t>
            </a:r>
            <a:r>
              <a:rPr lang="en-US" b="1" dirty="0" smtClean="0">
                <a:solidFill>
                  <a:srgbClr val="FFFF00"/>
                </a:solidFill>
                <a:latin typeface="Arial" charset="0"/>
                <a:cs typeface="Arial" charset="0"/>
              </a:rPr>
              <a:t>stakeholders</a:t>
            </a:r>
          </a:p>
          <a:p>
            <a:r>
              <a:rPr lang="en-US" b="1" dirty="0" err="1" smtClean="0">
                <a:solidFill>
                  <a:srgbClr val="FFFF00"/>
                </a:solidFill>
                <a:latin typeface="Arial" charset="0"/>
                <a:cs typeface="Arial" charset="0"/>
              </a:rPr>
              <a:t>ENVironmental</a:t>
            </a:r>
            <a:r>
              <a:rPr lang="en-US" b="1" dirty="0" smtClean="0">
                <a:solidFill>
                  <a:srgbClr val="FFFF00"/>
                </a:solidFill>
                <a:latin typeface="Arial" charset="0"/>
                <a:cs typeface="Arial" charset="0"/>
              </a:rPr>
              <a:t> </a:t>
            </a:r>
            <a:r>
              <a:rPr lang="en-US" b="1" dirty="0" err="1" smtClean="0">
                <a:solidFill>
                  <a:srgbClr val="FFFF00"/>
                </a:solidFill>
                <a:latin typeface="Arial" charset="0"/>
                <a:cs typeface="Arial" charset="0"/>
              </a:rPr>
              <a:t>InVESTtment</a:t>
            </a:r>
            <a:endParaRPr lang="en-US" b="1" dirty="0" smtClean="0">
              <a:solidFill>
                <a:srgbClr val="FFFF00"/>
              </a:solidFill>
              <a:latin typeface="Arial" charset="0"/>
              <a:cs typeface="Arial" charset="0"/>
            </a:endParaRPr>
          </a:p>
          <a:p>
            <a:r>
              <a:rPr lang="en-US" b="1" dirty="0" smtClean="0">
                <a:solidFill>
                  <a:srgbClr val="FFFF00"/>
                </a:solidFill>
                <a:latin typeface="Arial" charset="0"/>
                <a:cs typeface="Arial" charset="0"/>
              </a:rPr>
              <a:t>(ENVVEST)</a:t>
            </a:r>
          </a:p>
          <a:p>
            <a:pPr marL="342900" indent="-165100">
              <a:buFont typeface="Arial" panose="020B0604020202020204" pitchFamily="34" charset="0"/>
              <a:buChar char="•"/>
            </a:pPr>
            <a:r>
              <a:rPr lang="en-US" sz="1800" b="1" dirty="0" smtClean="0">
                <a:solidFill>
                  <a:srgbClr val="FFFF00"/>
                </a:solidFill>
                <a:latin typeface="Arial" charset="0"/>
                <a:cs typeface="Arial" charset="0"/>
              </a:rPr>
              <a:t>Navy</a:t>
            </a:r>
          </a:p>
          <a:p>
            <a:pPr marL="342900" indent="-165100">
              <a:buFont typeface="Arial" panose="020B0604020202020204" pitchFamily="34" charset="0"/>
              <a:buChar char="•"/>
            </a:pPr>
            <a:r>
              <a:rPr lang="en-US" sz="1800" b="1" dirty="0" smtClean="0">
                <a:solidFill>
                  <a:srgbClr val="FFFF00"/>
                </a:solidFill>
                <a:latin typeface="Arial" charset="0"/>
                <a:cs typeface="Arial" charset="0"/>
              </a:rPr>
              <a:t>EPA</a:t>
            </a:r>
          </a:p>
          <a:p>
            <a:pPr marL="342900" indent="-165100">
              <a:buFont typeface="Arial" panose="020B0604020202020204" pitchFamily="34" charset="0"/>
              <a:buChar char="•"/>
            </a:pPr>
            <a:r>
              <a:rPr lang="en-US" sz="1800" b="1" dirty="0" smtClean="0">
                <a:solidFill>
                  <a:srgbClr val="FFFF00"/>
                </a:solidFill>
                <a:latin typeface="Arial" charset="0"/>
                <a:cs typeface="Arial" charset="0"/>
              </a:rPr>
              <a:t>Ecology</a:t>
            </a:r>
          </a:p>
          <a:p>
            <a:pPr marL="342900" indent="-165100">
              <a:buFont typeface="Arial" panose="020B0604020202020204" pitchFamily="34" charset="0"/>
              <a:buChar char="•"/>
            </a:pPr>
            <a:r>
              <a:rPr lang="en-US" sz="1800" b="1" dirty="0" smtClean="0">
                <a:solidFill>
                  <a:srgbClr val="FFFF00"/>
                </a:solidFill>
                <a:latin typeface="Arial" charset="0"/>
                <a:cs typeface="Arial" charset="0"/>
              </a:rPr>
              <a:t>Stakeholders</a:t>
            </a:r>
            <a:endParaRPr lang="en-US" sz="1800" b="1" dirty="0">
              <a:solidFill>
                <a:srgbClr val="FFFF00"/>
              </a:solidFill>
              <a:latin typeface="Verdana" pitchFamily="34" charset="0"/>
            </a:endParaRPr>
          </a:p>
        </p:txBody>
      </p:sp>
      <p:pic>
        <p:nvPicPr>
          <p:cNvPr id="27653"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7384" y="3849143"/>
            <a:ext cx="2227775" cy="2971800"/>
          </a:xfrm>
          <a:prstGeom prst="rect">
            <a:avLst/>
          </a:prstGeom>
          <a:noFill/>
          <a:ln w="9525">
            <a:noFill/>
            <a:miter lim="800000"/>
            <a:headEnd/>
            <a:tailEnd/>
          </a:ln>
        </p:spPr>
      </p:pic>
      <p:grpSp>
        <p:nvGrpSpPr>
          <p:cNvPr id="27654" name="Group 9"/>
          <p:cNvGrpSpPr>
            <a:grpSpLocks/>
          </p:cNvGrpSpPr>
          <p:nvPr/>
        </p:nvGrpSpPr>
        <p:grpSpPr bwMode="auto">
          <a:xfrm>
            <a:off x="393700" y="4800600"/>
            <a:ext cx="2284413" cy="1816100"/>
            <a:chOff x="288" y="3024"/>
            <a:chExt cx="1439" cy="1144"/>
          </a:xfrm>
        </p:grpSpPr>
        <p:sp>
          <p:nvSpPr>
            <p:cNvPr id="27655" name="Rectangle 7"/>
            <p:cNvSpPr>
              <a:spLocks noChangeArrowheads="1"/>
            </p:cNvSpPr>
            <p:nvPr/>
          </p:nvSpPr>
          <p:spPr bwMode="auto">
            <a:xfrm>
              <a:off x="288" y="3024"/>
              <a:ext cx="1400" cy="1144"/>
            </a:xfrm>
            <a:prstGeom prst="rect">
              <a:avLst/>
            </a:prstGeom>
            <a:solidFill>
              <a:srgbClr val="000000"/>
            </a:solidFill>
            <a:ln w="9525">
              <a:solidFill>
                <a:schemeClr val="tx1"/>
              </a:solidFill>
              <a:miter lim="800000"/>
              <a:headEnd/>
              <a:tailEnd/>
            </a:ln>
          </p:spPr>
          <p:txBody>
            <a:bodyPr wrap="none" anchor="ctr"/>
            <a:lstStyle/>
            <a:p>
              <a:endParaRPr lang="en-US"/>
            </a:p>
          </p:txBody>
        </p:sp>
        <p:pic>
          <p:nvPicPr>
            <p:cNvPr id="27656" name="Picture 5"/>
            <p:cNvPicPr>
              <a:picLocks noChangeAspect="1" noChangeArrowheads="1"/>
            </p:cNvPicPr>
            <p:nvPr/>
          </p:nvPicPr>
          <p:blipFill>
            <a:blip r:embed="rId5" cstate="print"/>
            <a:srcRect/>
            <a:stretch>
              <a:fillRect/>
            </a:stretch>
          </p:blipFill>
          <p:spPr bwMode="auto">
            <a:xfrm>
              <a:off x="310" y="3117"/>
              <a:ext cx="1417" cy="888"/>
            </a:xfrm>
            <a:prstGeom prst="rect">
              <a:avLst/>
            </a:prstGeom>
            <a:noFill/>
            <a:ln w="9525">
              <a:noFill/>
              <a:miter lim="800000"/>
              <a:headEnd/>
              <a:tailEnd/>
            </a:ln>
          </p:spPr>
        </p:pic>
        <p:sp>
          <p:nvSpPr>
            <p:cNvPr id="27657" name="Rectangle 8"/>
            <p:cNvSpPr>
              <a:spLocks noChangeArrowheads="1"/>
            </p:cNvSpPr>
            <p:nvPr/>
          </p:nvSpPr>
          <p:spPr bwMode="auto">
            <a:xfrm>
              <a:off x="488" y="3568"/>
              <a:ext cx="1032" cy="192"/>
            </a:xfrm>
            <a:prstGeom prst="rect">
              <a:avLst/>
            </a:prstGeom>
            <a:solidFill>
              <a:srgbClr val="000000"/>
            </a:solidFill>
            <a:ln w="9525">
              <a:noFill/>
              <a:miter lim="800000"/>
              <a:headEnd/>
              <a:tailEnd/>
            </a:ln>
          </p:spPr>
          <p:txBody>
            <a:bodyPr wrap="none" anchor="ctr"/>
            <a:lstStyle/>
            <a:p>
              <a:pPr algn="ctr"/>
              <a:r>
                <a:rPr lang="en-US" sz="2000" b="1">
                  <a:solidFill>
                    <a:srgbClr val="FFFF00"/>
                  </a:solidFill>
                  <a:latin typeface="Verdana" pitchFamily="34" charset="0"/>
                </a:rPr>
                <a:t>Nearshore</a:t>
              </a:r>
            </a:p>
          </p:txBody>
        </p:sp>
      </p:grpSp>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70825" y="678050"/>
            <a:ext cx="230602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5FCE6CA1-7B65-4BAF-93D4-4443A0EC8539}"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ct_04_50_FC.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600" y="14289"/>
            <a:ext cx="8680909" cy="6482046"/>
          </a:xfrm>
          <a:prstGeom prst="rect">
            <a:avLst/>
          </a:prstGeom>
        </p:spPr>
      </p:pic>
      <p:sp>
        <p:nvSpPr>
          <p:cNvPr id="4" name="TextBox 3"/>
          <p:cNvSpPr txBox="1"/>
          <p:nvPr/>
        </p:nvSpPr>
        <p:spPr>
          <a:xfrm>
            <a:off x="-1" y="1515517"/>
            <a:ext cx="2257425" cy="4462760"/>
          </a:xfrm>
          <a:prstGeom prst="rect">
            <a:avLst/>
          </a:prstGeom>
          <a:noFill/>
        </p:spPr>
        <p:txBody>
          <a:bodyPr wrap="square" rtlCol="0">
            <a:spAutoFit/>
          </a:bodyPr>
          <a:lstStyle/>
          <a:p>
            <a:pPr algn="ctr"/>
            <a:r>
              <a:rPr lang="en-US" sz="1400" b="1" dirty="0" smtClean="0">
                <a:latin typeface="+mn-lt"/>
              </a:rPr>
              <a:t>Simulation of Oct 2004 Storm Event</a:t>
            </a:r>
          </a:p>
          <a:p>
            <a:endParaRPr lang="en-US" sz="1400" b="1" dirty="0" smtClean="0">
              <a:latin typeface="+mn-lt"/>
            </a:endParaRPr>
          </a:p>
          <a:p>
            <a:r>
              <a:rPr lang="en-US" sz="1200" b="1" dirty="0" smtClean="0">
                <a:latin typeface="+mn-lt"/>
              </a:rPr>
              <a:t>Color scale shows build up of contamination near creek mouths and nearshore areas with limited flushing</a:t>
            </a:r>
          </a:p>
          <a:p>
            <a:endParaRPr lang="en-US" sz="1200" b="1" dirty="0" smtClean="0">
              <a:latin typeface="+mn-lt"/>
            </a:endParaRPr>
          </a:p>
          <a:p>
            <a:r>
              <a:rPr lang="en-US" sz="1200" b="1" dirty="0" smtClean="0">
                <a:latin typeface="+mn-lt"/>
              </a:rPr>
              <a:t>Upset condition occurred at Port Orchard treatment plant (10/19/04 10:00)</a:t>
            </a:r>
          </a:p>
          <a:p>
            <a:endParaRPr lang="en-US" sz="1200" b="1" dirty="0" smtClean="0">
              <a:latin typeface="+mn-lt"/>
            </a:endParaRPr>
          </a:p>
          <a:p>
            <a:r>
              <a:rPr lang="en-US" sz="1200" b="1" dirty="0" smtClean="0">
                <a:latin typeface="+mn-lt"/>
              </a:rPr>
              <a:t>Effect of upset evident throughout Inlets</a:t>
            </a:r>
          </a:p>
          <a:p>
            <a:endParaRPr lang="en-US" sz="1200" b="1" dirty="0" smtClean="0">
              <a:latin typeface="+mn-lt"/>
            </a:endParaRPr>
          </a:p>
          <a:p>
            <a:r>
              <a:rPr lang="en-US" sz="1200" b="1" dirty="0" smtClean="0">
                <a:latin typeface="+mn-lt"/>
              </a:rPr>
              <a:t>Short term effect as contamination is reduced by dispersion, mixing, and die off of harmful bacteria</a:t>
            </a:r>
          </a:p>
          <a:p>
            <a:pPr>
              <a:buFont typeface="Arial" pitchFamily="34" charset="0"/>
              <a:buChar char="•"/>
            </a:pPr>
            <a:endParaRPr lang="en-US" sz="1400" b="1" dirty="0">
              <a:latin typeface="+mn-lt"/>
            </a:endParaRPr>
          </a:p>
        </p:txBody>
      </p:sp>
      <p:sp>
        <p:nvSpPr>
          <p:cNvPr id="2" name="Slide Number Placeholder 1"/>
          <p:cNvSpPr>
            <a:spLocks noGrp="1"/>
          </p:cNvSpPr>
          <p:nvPr>
            <p:ph type="sldNum" sz="quarter" idx="12"/>
          </p:nvPr>
        </p:nvSpPr>
        <p:spPr/>
        <p:txBody>
          <a:bodyPr/>
          <a:lstStyle/>
          <a:p>
            <a:pPr>
              <a:defRPr/>
            </a:pPr>
            <a:fld id="{5FCE6CA1-7B65-4BAF-93D4-4443A0EC8539}" type="slidenum">
              <a:rPr lang="en-US" smtClean="0"/>
              <a:pPr>
                <a:defRPr/>
              </a:pPr>
              <a:t>6</a:t>
            </a:fld>
            <a:endParaRPr lang="en-US"/>
          </a:p>
        </p:txBody>
      </p:sp>
      <p:sp>
        <p:nvSpPr>
          <p:cNvPr id="5" name="Rectangle 2"/>
          <p:cNvSpPr txBox="1">
            <a:spLocks/>
          </p:cNvSpPr>
          <p:nvPr/>
        </p:nvSpPr>
        <p:spPr>
          <a:xfrm>
            <a:off x="105722" y="14289"/>
            <a:ext cx="2077920" cy="1143000"/>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Verdana" pitchFamily="34" charset="0"/>
                <a:cs typeface="Times New Roman" pitchFamily="18" charset="0"/>
              </a:defRPr>
            </a:lvl2pPr>
            <a:lvl3pPr algn="ctr" rtl="0" eaLnBrk="0" fontAlgn="base" hangingPunct="0">
              <a:spcBef>
                <a:spcPct val="0"/>
              </a:spcBef>
              <a:spcAft>
                <a:spcPct val="0"/>
              </a:spcAft>
              <a:defRPr sz="3600" b="1">
                <a:solidFill>
                  <a:schemeClr val="tx2"/>
                </a:solidFill>
                <a:latin typeface="Verdana" pitchFamily="34" charset="0"/>
                <a:cs typeface="Times New Roman" pitchFamily="18" charset="0"/>
              </a:defRPr>
            </a:lvl3pPr>
            <a:lvl4pPr algn="ctr" rtl="0" eaLnBrk="0" fontAlgn="base" hangingPunct="0">
              <a:spcBef>
                <a:spcPct val="0"/>
              </a:spcBef>
              <a:spcAft>
                <a:spcPct val="0"/>
              </a:spcAft>
              <a:defRPr sz="3600" b="1">
                <a:solidFill>
                  <a:schemeClr val="tx2"/>
                </a:solidFill>
                <a:latin typeface="Verdana" pitchFamily="34" charset="0"/>
                <a:cs typeface="Times New Roman" pitchFamily="18" charset="0"/>
              </a:defRPr>
            </a:lvl4pPr>
            <a:lvl5pPr algn="ctr" rtl="0" eaLnBrk="0" fontAlgn="base" hangingPunct="0">
              <a:spcBef>
                <a:spcPct val="0"/>
              </a:spcBef>
              <a:spcAft>
                <a:spcPct val="0"/>
              </a:spcAft>
              <a:defRPr sz="3600" b="1">
                <a:solidFill>
                  <a:schemeClr val="tx2"/>
                </a:solidFill>
                <a:latin typeface="Verdana" pitchFamily="34" charset="0"/>
                <a:cs typeface="Times New Roman" pitchFamily="18" charset="0"/>
              </a:defRPr>
            </a:lvl5pPr>
            <a:lvl6pPr marL="457200" algn="ctr" rtl="0" fontAlgn="base">
              <a:spcBef>
                <a:spcPct val="0"/>
              </a:spcBef>
              <a:spcAft>
                <a:spcPct val="0"/>
              </a:spcAft>
              <a:defRPr sz="3600" b="1">
                <a:solidFill>
                  <a:schemeClr val="tx2"/>
                </a:solidFill>
                <a:latin typeface="Verdana" pitchFamily="34" charset="0"/>
                <a:cs typeface="Times New Roman" pitchFamily="18" charset="0"/>
              </a:defRPr>
            </a:lvl6pPr>
            <a:lvl7pPr marL="914400" algn="ctr" rtl="0" fontAlgn="base">
              <a:spcBef>
                <a:spcPct val="0"/>
              </a:spcBef>
              <a:spcAft>
                <a:spcPct val="0"/>
              </a:spcAft>
              <a:defRPr sz="3600" b="1">
                <a:solidFill>
                  <a:schemeClr val="tx2"/>
                </a:solidFill>
                <a:latin typeface="Verdana" pitchFamily="34" charset="0"/>
                <a:cs typeface="Times New Roman" pitchFamily="18" charset="0"/>
              </a:defRPr>
            </a:lvl7pPr>
            <a:lvl8pPr marL="1371600" algn="ctr" rtl="0" fontAlgn="base">
              <a:spcBef>
                <a:spcPct val="0"/>
              </a:spcBef>
              <a:spcAft>
                <a:spcPct val="0"/>
              </a:spcAft>
              <a:defRPr sz="3600" b="1">
                <a:solidFill>
                  <a:schemeClr val="tx2"/>
                </a:solidFill>
                <a:latin typeface="Verdana" pitchFamily="34" charset="0"/>
                <a:cs typeface="Times New Roman" pitchFamily="18" charset="0"/>
              </a:defRPr>
            </a:lvl8pPr>
            <a:lvl9pPr marL="1828800" algn="ctr" rtl="0" fontAlgn="base">
              <a:spcBef>
                <a:spcPct val="0"/>
              </a:spcBef>
              <a:spcAft>
                <a:spcPct val="0"/>
              </a:spcAft>
              <a:defRPr sz="3600" b="1">
                <a:solidFill>
                  <a:schemeClr val="tx2"/>
                </a:solidFill>
                <a:latin typeface="Verdana" pitchFamily="34" charset="0"/>
                <a:cs typeface="Times New Roman" pitchFamily="18" charset="0"/>
              </a:defRPr>
            </a:lvl9pPr>
          </a:lstStyle>
          <a:p>
            <a:r>
              <a:rPr lang="en-US" altLang="en-US" sz="2800" kern="0" dirty="0" smtClean="0">
                <a:solidFill>
                  <a:srgbClr val="FF0000"/>
                </a:solidFill>
                <a:latin typeface="Calibri" panose="020F0502020204030204" pitchFamily="34" charset="0"/>
                <a:cs typeface="Calibri" panose="020F0502020204030204" pitchFamily="34" charset="0"/>
              </a:rPr>
              <a:t>ENVVEST Partnership  Modeling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FCE6CA1-7B65-4BAF-93D4-4443A0EC8539}" type="slidenum">
              <a:rPr lang="en-US" smtClean="0"/>
              <a:pPr>
                <a:defRPr/>
              </a:pPr>
              <a:t>7</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26" y="1"/>
            <a:ext cx="8928828" cy="668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617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109FF2B7-2C88-4AE1-9A4D-5CFBC442D0E1}" type="slidenum">
              <a:rPr lang="en-US"/>
              <a:pPr>
                <a:defRPr/>
              </a:pPr>
              <a:t>8</a:t>
            </a:fld>
            <a:endParaRPr lang="en-US"/>
          </a:p>
        </p:txBody>
      </p:sp>
      <p:pic>
        <p:nvPicPr>
          <p:cNvPr id="14339" name="Picture 2" descr="ecy_KIT0093_m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90600"/>
            <a:ext cx="9144000" cy="6051870"/>
          </a:xfrm>
          <a:prstGeom prst="rect">
            <a:avLst/>
          </a:prstGeom>
          <a:noFill/>
          <a:ln w="9525">
            <a:noFill/>
            <a:miter lim="800000"/>
            <a:headEnd/>
            <a:tailEnd/>
          </a:ln>
        </p:spPr>
      </p:pic>
      <p:sp>
        <p:nvSpPr>
          <p:cNvPr id="220164" name="Rectangle 4"/>
          <p:cNvSpPr>
            <a:spLocks noGrp="1" noChangeArrowheads="1"/>
          </p:cNvSpPr>
          <p:nvPr>
            <p:ph type="title" idx="4294967295"/>
          </p:nvPr>
        </p:nvSpPr>
        <p:spPr>
          <a:xfrm>
            <a:off x="685800" y="0"/>
            <a:ext cx="7772400" cy="609600"/>
          </a:xfrm>
        </p:spPr>
        <p:txBody>
          <a:bodyPr/>
          <a:lstStyle/>
          <a:p>
            <a:pPr>
              <a:defRPr/>
            </a:pPr>
            <a:r>
              <a:rPr lang="en-US" sz="2800" dirty="0">
                <a:effectLst>
                  <a:outerShdw blurRad="38100" dist="38100" dir="2700000" algn="tl">
                    <a:srgbClr val="C0C0C0"/>
                  </a:outerShdw>
                </a:effectLst>
              </a:rPr>
              <a:t>PSNS &amp; IMF (Bremerton) </a:t>
            </a:r>
          </a:p>
        </p:txBody>
      </p:sp>
      <p:sp>
        <p:nvSpPr>
          <p:cNvPr id="14342" name="Rectangle 5"/>
          <p:cNvSpPr>
            <a:spLocks noGrp="1" noChangeArrowheads="1"/>
          </p:cNvSpPr>
          <p:nvPr>
            <p:ph type="body" idx="4294967295"/>
          </p:nvPr>
        </p:nvSpPr>
        <p:spPr>
          <a:xfrm>
            <a:off x="393700" y="6477000"/>
            <a:ext cx="8750300" cy="514350"/>
          </a:xfrm>
          <a:solidFill>
            <a:schemeClr val="bg1"/>
          </a:solidFill>
        </p:spPr>
        <p:txBody>
          <a:bodyPr>
            <a:normAutofit/>
          </a:bodyPr>
          <a:lstStyle/>
          <a:p>
            <a:pPr algn="ctr">
              <a:lnSpc>
                <a:spcPct val="80000"/>
              </a:lnSpc>
              <a:buNone/>
            </a:pPr>
            <a:r>
              <a:rPr lang="en-US" sz="2400" b="1" i="1" dirty="0" smtClean="0">
                <a:solidFill>
                  <a:srgbClr val="008000"/>
                </a:solidFill>
              </a:rPr>
              <a:t>Continuous Process Improvement!</a:t>
            </a:r>
            <a:r>
              <a:rPr lang="en-US" sz="2400" dirty="0" smtClean="0">
                <a:solidFill>
                  <a:srgbClr val="008000"/>
                </a:solidFill>
              </a:rPr>
              <a:t> </a:t>
            </a:r>
            <a:endParaRPr lang="en-US" sz="2400" dirty="0" smtClean="0">
              <a:solidFill>
                <a:srgbClr val="008000"/>
              </a:solidFill>
              <a:latin typeface="Times New Roman" pitchFamily="18" charset="0"/>
            </a:endParaRPr>
          </a:p>
        </p:txBody>
      </p:sp>
      <p:sp>
        <p:nvSpPr>
          <p:cNvPr id="14344" name="Text Box 7"/>
          <p:cNvSpPr txBox="1">
            <a:spLocks noChangeArrowheads="1"/>
          </p:cNvSpPr>
          <p:nvPr/>
        </p:nvSpPr>
        <p:spPr bwMode="auto">
          <a:xfrm>
            <a:off x="627797" y="399570"/>
            <a:ext cx="7888406" cy="646331"/>
          </a:xfrm>
          <a:prstGeom prst="rect">
            <a:avLst/>
          </a:prstGeom>
          <a:noFill/>
          <a:ln w="9525">
            <a:noFill/>
            <a:miter lim="800000"/>
            <a:headEnd/>
            <a:tailEnd/>
          </a:ln>
        </p:spPr>
        <p:txBody>
          <a:bodyPr wrap="square">
            <a:spAutoFit/>
          </a:bodyPr>
          <a:lstStyle/>
          <a:p>
            <a:r>
              <a:rPr lang="en-US" sz="2000" dirty="0">
                <a:latin typeface="+mn-lt"/>
              </a:rPr>
              <a:t>Shipyard Operation May 1992 </a:t>
            </a:r>
            <a:endParaRPr lang="en-US" sz="2000" dirty="0" smtClean="0">
              <a:latin typeface="+mn-lt"/>
            </a:endParaRPr>
          </a:p>
          <a:p>
            <a:r>
              <a:rPr lang="en-US" sz="1600" dirty="0" smtClean="0">
                <a:latin typeface="+mn-lt"/>
              </a:rPr>
              <a:t>(WA Dept. of Ecology Shoreline Photo)</a:t>
            </a:r>
            <a:endParaRPr lang="en-US" sz="1600" dirty="0">
              <a:latin typeface="+mn-lt"/>
            </a:endParaRPr>
          </a:p>
        </p:txBody>
      </p:sp>
    </p:spTree>
    <p:extLst>
      <p:ext uri="{BB962C8B-B14F-4D97-AF65-F5344CB8AC3E}">
        <p14:creationId xmlns:p14="http://schemas.microsoft.com/office/powerpoint/2010/main" val="642229497"/>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Water pollution BMPs</a:t>
            </a:r>
            <a:endParaRPr lang="en-US" dirty="0"/>
          </a:p>
        </p:txBody>
      </p:sp>
      <p:pic>
        <p:nvPicPr>
          <p:cNvPr id="8209" name="Picture 4" descr="Logo_Trans.jpg"/>
          <p:cNvPicPr>
            <a:picLocks noChangeAspect="1"/>
          </p:cNvPicPr>
          <p:nvPr/>
        </p:nvPicPr>
        <p:blipFill>
          <a:blip r:embed="rId18"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467600" y="5562600"/>
            <a:ext cx="1524000" cy="1149350"/>
          </a:xfrm>
          <a:prstGeom prst="rect">
            <a:avLst/>
          </a:prstGeom>
          <a:noFill/>
          <a:ln w="9525">
            <a:noFill/>
            <a:miter lim="800000"/>
            <a:headEnd/>
            <a:tailEnd/>
          </a:ln>
        </p:spPr>
      </p:pic>
      <p:pic>
        <p:nvPicPr>
          <p:cNvPr id="8210" name="Picture 2" descr="BMP.jp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w="9525">
            <a:noFill/>
            <a:miter lim="800000"/>
            <a:headEnd/>
            <a:tailEnd/>
          </a:ln>
        </p:spPr>
      </p:pic>
      <p:sp>
        <p:nvSpPr>
          <p:cNvPr id="4" name="Rectangle 3"/>
          <p:cNvSpPr/>
          <p:nvPr/>
        </p:nvSpPr>
        <p:spPr>
          <a:xfrm>
            <a:off x="0" y="0"/>
            <a:ext cx="9144000" cy="52322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6350" cmpd="sng">
                  <a:solidFill>
                    <a:prstClr val="black"/>
                  </a:solidFill>
                </a:ln>
                <a:gradFill>
                  <a:gsLst>
                    <a:gs pos="25000">
                      <a:srgbClr val="009DD9">
                        <a:satMod val="155000"/>
                      </a:srgbClr>
                    </a:gs>
                    <a:gs pos="100000">
                      <a:srgbClr val="009DD9">
                        <a:shade val="45000"/>
                        <a:satMod val="165000"/>
                      </a:srgbClr>
                    </a:gs>
                  </a:gsLst>
                  <a:lin ang="5400000"/>
                </a:gradFill>
                <a:effectLst>
                  <a:innerShdw blurRad="63500" dist="50800" dir="13500000">
                    <a:prstClr val="black">
                      <a:alpha val="50000"/>
                    </a:prstClr>
                  </a:innerShdw>
                </a:effectLst>
                <a:latin typeface="Arial" pitchFamily="34" charset="0"/>
                <a:cs typeface="+mn-cs"/>
              </a:rPr>
              <a:t>WATER </a:t>
            </a:r>
            <a:r>
              <a:rPr lang="en-US" sz="2800" b="1" spc="50" dirty="0" smtClean="0">
                <a:ln w="6350" cmpd="sng">
                  <a:solidFill>
                    <a:prstClr val="black"/>
                  </a:solidFill>
                </a:ln>
                <a:gradFill>
                  <a:gsLst>
                    <a:gs pos="25000">
                      <a:srgbClr val="009DD9">
                        <a:satMod val="155000"/>
                      </a:srgbClr>
                    </a:gs>
                    <a:gs pos="100000">
                      <a:srgbClr val="009DD9">
                        <a:shade val="45000"/>
                        <a:satMod val="165000"/>
                      </a:srgbClr>
                    </a:gs>
                  </a:gsLst>
                  <a:lin ang="5400000"/>
                </a:gradFill>
                <a:effectLst>
                  <a:innerShdw blurRad="63500" dist="50800" dir="13500000">
                    <a:prstClr val="black">
                      <a:alpha val="50000"/>
                    </a:prstClr>
                  </a:innerShdw>
                </a:effectLst>
                <a:latin typeface="Arial" pitchFamily="34" charset="0"/>
                <a:cs typeface="+mn-cs"/>
              </a:rPr>
              <a:t>POLLUTION PREVENTION BMPs</a:t>
            </a:r>
            <a:endParaRPr lang="en-US" sz="2800" b="1" spc="50" dirty="0">
              <a:ln w="6350" cmpd="sng">
                <a:solidFill>
                  <a:prstClr val="black"/>
                </a:solidFill>
              </a:ln>
              <a:gradFill>
                <a:gsLst>
                  <a:gs pos="25000">
                    <a:srgbClr val="009DD9">
                      <a:satMod val="155000"/>
                    </a:srgbClr>
                  </a:gs>
                  <a:gs pos="100000">
                    <a:srgbClr val="009DD9">
                      <a:shade val="45000"/>
                      <a:satMod val="165000"/>
                    </a:srgbClr>
                  </a:gs>
                </a:gsLst>
                <a:lin ang="5400000"/>
              </a:gradFill>
              <a:effectLst>
                <a:innerShdw blurRad="63500" dist="50800" dir="13500000">
                  <a:prstClr val="black">
                    <a:alpha val="50000"/>
                  </a:prstClr>
                </a:innerShdw>
              </a:effectLst>
              <a:latin typeface="Arial" pitchFamily="34" charset="0"/>
              <a:cs typeface="+mn-cs"/>
            </a:endParaRPr>
          </a:p>
        </p:txBody>
      </p:sp>
      <p:pic>
        <p:nvPicPr>
          <p:cNvPr id="8235" name="Picture 15" descr="Logo_Trans.jpg">
            <a:hlinkClick r:id="rId20" action="ppaction://hlinksldjump"/>
          </p:cNvPr>
          <p:cNvPicPr>
            <a:picLocks noChangeAspect="1"/>
          </p:cNvPicPr>
          <p:nvPr/>
        </p:nvPicPr>
        <p:blipFill>
          <a:blip r:embed="rId21"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188325" y="6232525"/>
            <a:ext cx="727075" cy="549275"/>
          </a:xfrm>
          <a:prstGeom prst="rect">
            <a:avLst/>
          </a:prstGeom>
          <a:noFill/>
          <a:ln w="9525">
            <a:noFill/>
            <a:miter lim="800000"/>
            <a:headEnd/>
            <a:tailEnd/>
          </a:ln>
        </p:spPr>
      </p:pic>
      <p:grpSp>
        <p:nvGrpSpPr>
          <p:cNvPr id="22" name="Group 21"/>
          <p:cNvGrpSpPr/>
          <p:nvPr/>
        </p:nvGrpSpPr>
        <p:grpSpPr>
          <a:xfrm>
            <a:off x="862457" y="5327319"/>
            <a:ext cx="1868717" cy="1406856"/>
            <a:chOff x="1576832" y="5298744"/>
            <a:chExt cx="1868717" cy="1406856"/>
          </a:xfrm>
        </p:grpSpPr>
        <p:sp>
          <p:nvSpPr>
            <p:cNvPr id="7" name="Oval 6"/>
            <p:cNvSpPr/>
            <p:nvPr/>
          </p:nvSpPr>
          <p:spPr>
            <a:xfrm>
              <a:off x="1752600" y="53340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7" name="Rectangle 16"/>
            <p:cNvSpPr/>
            <p:nvPr/>
          </p:nvSpPr>
          <p:spPr>
            <a:xfrm>
              <a:off x="1576832" y="5298744"/>
              <a:ext cx="1868717"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Work Area Cleaning</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33" name="Group 32"/>
          <p:cNvGrpSpPr/>
          <p:nvPr/>
        </p:nvGrpSpPr>
        <p:grpSpPr>
          <a:xfrm>
            <a:off x="3200400" y="1066800"/>
            <a:ext cx="3276600" cy="1600200"/>
            <a:chOff x="3200400" y="1066800"/>
            <a:chExt cx="3276600" cy="1600200"/>
          </a:xfrm>
        </p:grpSpPr>
        <p:sp>
          <p:nvSpPr>
            <p:cNvPr id="8" name="Oval 7"/>
            <p:cNvSpPr/>
            <p:nvPr/>
          </p:nvSpPr>
          <p:spPr>
            <a:xfrm>
              <a:off x="3200400" y="10668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Oval 9"/>
            <p:cNvSpPr/>
            <p:nvPr/>
          </p:nvSpPr>
          <p:spPr>
            <a:xfrm>
              <a:off x="4876800" y="12954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4" name="Rectangle 23"/>
            <p:cNvSpPr/>
            <p:nvPr/>
          </p:nvSpPr>
          <p:spPr>
            <a:xfrm>
              <a:off x="3545123" y="1179395"/>
              <a:ext cx="2686120"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Material  Storage &amp; Handling</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30" name="Group 29"/>
          <p:cNvGrpSpPr/>
          <p:nvPr/>
        </p:nvGrpSpPr>
        <p:grpSpPr>
          <a:xfrm>
            <a:off x="7391400" y="2688894"/>
            <a:ext cx="1600200" cy="1502106"/>
            <a:chOff x="7391400" y="2688894"/>
            <a:chExt cx="1600200" cy="1502106"/>
          </a:xfrm>
        </p:grpSpPr>
        <p:sp>
          <p:nvSpPr>
            <p:cNvPr id="12" name="Oval 11"/>
            <p:cNvSpPr/>
            <p:nvPr/>
          </p:nvSpPr>
          <p:spPr>
            <a:xfrm>
              <a:off x="7391400" y="28194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Rectangle 28"/>
            <p:cNvSpPr/>
            <p:nvPr/>
          </p:nvSpPr>
          <p:spPr>
            <a:xfrm>
              <a:off x="7576266" y="2688894"/>
              <a:ext cx="1266757"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Containment</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32" name="Group 31"/>
          <p:cNvGrpSpPr/>
          <p:nvPr/>
        </p:nvGrpSpPr>
        <p:grpSpPr>
          <a:xfrm>
            <a:off x="1019175" y="1145844"/>
            <a:ext cx="1600200" cy="1397331"/>
            <a:chOff x="1143000" y="1345869"/>
            <a:chExt cx="1600200" cy="1397331"/>
          </a:xfrm>
        </p:grpSpPr>
        <p:sp>
          <p:nvSpPr>
            <p:cNvPr id="26" name="Oval 25"/>
            <p:cNvSpPr/>
            <p:nvPr/>
          </p:nvSpPr>
          <p:spPr>
            <a:xfrm>
              <a:off x="1143000" y="13716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Rectangle 30"/>
            <p:cNvSpPr/>
            <p:nvPr/>
          </p:nvSpPr>
          <p:spPr>
            <a:xfrm>
              <a:off x="1454432" y="1345869"/>
              <a:ext cx="970523"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Drip Pans</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36" name="Group 35"/>
          <p:cNvGrpSpPr/>
          <p:nvPr/>
        </p:nvGrpSpPr>
        <p:grpSpPr>
          <a:xfrm>
            <a:off x="4428129" y="2581275"/>
            <a:ext cx="1851661" cy="1371600"/>
            <a:chOff x="4428129" y="2581275"/>
            <a:chExt cx="1851661" cy="1371600"/>
          </a:xfrm>
        </p:grpSpPr>
        <p:sp>
          <p:nvSpPr>
            <p:cNvPr id="35" name="Oval 34"/>
            <p:cNvSpPr/>
            <p:nvPr/>
          </p:nvSpPr>
          <p:spPr>
            <a:xfrm>
              <a:off x="4572000" y="2581275"/>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4" name="Rectangle 33"/>
            <p:cNvSpPr/>
            <p:nvPr/>
          </p:nvSpPr>
          <p:spPr>
            <a:xfrm>
              <a:off x="4428129" y="2707944"/>
              <a:ext cx="1851661"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Equipment Cleaning</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38" name="Group 37"/>
          <p:cNvGrpSpPr/>
          <p:nvPr/>
        </p:nvGrpSpPr>
        <p:grpSpPr>
          <a:xfrm>
            <a:off x="7018219" y="5441619"/>
            <a:ext cx="1925655" cy="1416381"/>
            <a:chOff x="7018219" y="5441619"/>
            <a:chExt cx="1925655" cy="1416381"/>
          </a:xfrm>
        </p:grpSpPr>
        <p:sp>
          <p:nvSpPr>
            <p:cNvPr id="16" name="Oval 15"/>
            <p:cNvSpPr/>
            <p:nvPr/>
          </p:nvSpPr>
          <p:spPr>
            <a:xfrm>
              <a:off x="7086600" y="54864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7" name="Rectangle 36"/>
            <p:cNvSpPr/>
            <p:nvPr/>
          </p:nvSpPr>
          <p:spPr>
            <a:xfrm>
              <a:off x="7018219" y="5441619"/>
              <a:ext cx="1925655"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Vehicle Maintenance</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40" name="Group 39"/>
          <p:cNvGrpSpPr/>
          <p:nvPr/>
        </p:nvGrpSpPr>
        <p:grpSpPr>
          <a:xfrm>
            <a:off x="5043932" y="4962525"/>
            <a:ext cx="1770934" cy="1371600"/>
            <a:chOff x="5043932" y="4962525"/>
            <a:chExt cx="1770934" cy="1371600"/>
          </a:xfrm>
        </p:grpSpPr>
        <p:sp>
          <p:nvSpPr>
            <p:cNvPr id="18" name="Oval 17"/>
            <p:cNvSpPr/>
            <p:nvPr/>
          </p:nvSpPr>
          <p:spPr>
            <a:xfrm>
              <a:off x="5133975" y="4962525"/>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9" name="Rectangle 38"/>
            <p:cNvSpPr/>
            <p:nvPr/>
          </p:nvSpPr>
          <p:spPr>
            <a:xfrm>
              <a:off x="5043932" y="5917869"/>
              <a:ext cx="1770934" cy="338554"/>
            </a:xfrm>
            <a:prstGeom prst="rect">
              <a:avLst/>
            </a:prstGeom>
            <a:solidFill>
              <a:srgbClr val="C00000"/>
            </a:solidFill>
          </p:spPr>
          <p:txBody>
            <a:bodyPr wrap="none" lIns="91440" tIns="45720" rIns="91440" bIns="45720">
              <a:spAutoFit/>
            </a:bodyPr>
            <a:lstStyle/>
            <a:p>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Loading/Unloading</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42" name="Group 41"/>
          <p:cNvGrpSpPr/>
          <p:nvPr/>
        </p:nvGrpSpPr>
        <p:grpSpPr>
          <a:xfrm>
            <a:off x="2209800" y="2212644"/>
            <a:ext cx="1600200" cy="1444956"/>
            <a:chOff x="2209800" y="2212644"/>
            <a:chExt cx="1600200" cy="1444956"/>
          </a:xfrm>
        </p:grpSpPr>
        <p:sp>
          <p:nvSpPr>
            <p:cNvPr id="21" name="Oval 20"/>
            <p:cNvSpPr/>
            <p:nvPr/>
          </p:nvSpPr>
          <p:spPr>
            <a:xfrm>
              <a:off x="2209800" y="22860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1" name="Rectangle 40"/>
            <p:cNvSpPr/>
            <p:nvPr/>
          </p:nvSpPr>
          <p:spPr>
            <a:xfrm>
              <a:off x="2224002" y="2212644"/>
              <a:ext cx="1564980"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Overwater Work</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44" name="Group 43"/>
          <p:cNvGrpSpPr/>
          <p:nvPr/>
        </p:nvGrpSpPr>
        <p:grpSpPr>
          <a:xfrm>
            <a:off x="9525" y="3555669"/>
            <a:ext cx="2142574" cy="1437137"/>
            <a:chOff x="9525" y="3555669"/>
            <a:chExt cx="2142574" cy="1437137"/>
          </a:xfrm>
        </p:grpSpPr>
        <p:sp>
          <p:nvSpPr>
            <p:cNvPr id="14" name="Oval 13"/>
            <p:cNvSpPr/>
            <p:nvPr/>
          </p:nvSpPr>
          <p:spPr>
            <a:xfrm>
              <a:off x="321859" y="3621206"/>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ectangle 42"/>
            <p:cNvSpPr/>
            <p:nvPr/>
          </p:nvSpPr>
          <p:spPr>
            <a:xfrm>
              <a:off x="9525" y="3555669"/>
              <a:ext cx="2142574"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Treated Wood Products</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46" name="Group 45"/>
          <p:cNvGrpSpPr/>
          <p:nvPr/>
        </p:nvGrpSpPr>
        <p:grpSpPr>
          <a:xfrm>
            <a:off x="3048000" y="3048000"/>
            <a:ext cx="1600200" cy="1371600"/>
            <a:chOff x="3048000" y="3048000"/>
            <a:chExt cx="1600200" cy="1371600"/>
          </a:xfrm>
        </p:grpSpPr>
        <p:sp>
          <p:nvSpPr>
            <p:cNvPr id="23" name="Oval 22"/>
            <p:cNvSpPr/>
            <p:nvPr/>
          </p:nvSpPr>
          <p:spPr>
            <a:xfrm>
              <a:off x="3048000" y="30480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5" name="Rectangle 44"/>
            <p:cNvSpPr/>
            <p:nvPr/>
          </p:nvSpPr>
          <p:spPr>
            <a:xfrm>
              <a:off x="3165229" y="3090446"/>
              <a:ext cx="1263680"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Storm Drains</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48" name="Group 47"/>
          <p:cNvGrpSpPr/>
          <p:nvPr/>
        </p:nvGrpSpPr>
        <p:grpSpPr>
          <a:xfrm>
            <a:off x="4467515" y="4031919"/>
            <a:ext cx="2545312" cy="1454481"/>
            <a:chOff x="4467515" y="4031919"/>
            <a:chExt cx="2545312" cy="1454481"/>
          </a:xfrm>
        </p:grpSpPr>
        <p:sp>
          <p:nvSpPr>
            <p:cNvPr id="27" name="Oval 26"/>
            <p:cNvSpPr/>
            <p:nvPr/>
          </p:nvSpPr>
          <p:spPr>
            <a:xfrm>
              <a:off x="4876800" y="41148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7" name="Rectangle 46"/>
            <p:cNvSpPr/>
            <p:nvPr/>
          </p:nvSpPr>
          <p:spPr>
            <a:xfrm>
              <a:off x="4467515" y="4031919"/>
              <a:ext cx="2545312"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Storm System Maintenance</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49" name="Group 48"/>
          <p:cNvGrpSpPr/>
          <p:nvPr/>
        </p:nvGrpSpPr>
        <p:grpSpPr>
          <a:xfrm>
            <a:off x="2914650" y="5489244"/>
            <a:ext cx="1600200" cy="1387806"/>
            <a:chOff x="7086600" y="5470194"/>
            <a:chExt cx="1600200" cy="1387806"/>
          </a:xfrm>
        </p:grpSpPr>
        <p:sp>
          <p:nvSpPr>
            <p:cNvPr id="50" name="Oval 49"/>
            <p:cNvSpPr/>
            <p:nvPr/>
          </p:nvSpPr>
          <p:spPr>
            <a:xfrm>
              <a:off x="7086600" y="54864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1" name="Rectangle 50"/>
            <p:cNvSpPr/>
            <p:nvPr/>
          </p:nvSpPr>
          <p:spPr>
            <a:xfrm>
              <a:off x="7173128" y="5470194"/>
              <a:ext cx="1387239"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Outdoor Work</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grpSp>
        <p:nvGrpSpPr>
          <p:cNvPr id="52" name="Group 51"/>
          <p:cNvGrpSpPr/>
          <p:nvPr/>
        </p:nvGrpSpPr>
        <p:grpSpPr>
          <a:xfrm>
            <a:off x="7223346" y="612444"/>
            <a:ext cx="1920654" cy="1387806"/>
            <a:chOff x="6906422" y="5470194"/>
            <a:chExt cx="1920654" cy="1387806"/>
          </a:xfrm>
        </p:grpSpPr>
        <p:sp>
          <p:nvSpPr>
            <p:cNvPr id="53" name="Oval 52"/>
            <p:cNvSpPr/>
            <p:nvPr/>
          </p:nvSpPr>
          <p:spPr>
            <a:xfrm>
              <a:off x="7086600" y="5486400"/>
              <a:ext cx="1600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4" name="Rectangle 53"/>
            <p:cNvSpPr/>
            <p:nvPr/>
          </p:nvSpPr>
          <p:spPr>
            <a:xfrm>
              <a:off x="6906422" y="5470194"/>
              <a:ext cx="1920654" cy="338554"/>
            </a:xfrm>
            <a:prstGeom prst="rect">
              <a:avLst/>
            </a:prstGeom>
            <a:solidFill>
              <a:srgbClr val="C00000"/>
            </a:solidFill>
          </p:spPr>
          <p:txBody>
            <a:bodyPr wrap="none" lIns="91440" tIns="45720" rIns="91440" bIns="45720">
              <a:spAutoFit/>
            </a:bodyPr>
            <a:lstStyle/>
            <a:p>
              <a:pPr algn="ctr"/>
              <a:r>
                <a:rPr lang="en-US" sz="16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rPr>
                <a:t>Outdoor Metal Work</a:t>
              </a:r>
              <a:endParaRPr lang="en-US" sz="16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pitchFamily="34" charset="0"/>
              </a:endParaRPr>
            </a:p>
          </p:txBody>
        </p:sp>
      </p:grpSp>
      <p:sp>
        <p:nvSpPr>
          <p:cNvPr id="3" name="Slide Number Placeholder 2"/>
          <p:cNvSpPr>
            <a:spLocks noGrp="1"/>
          </p:cNvSpPr>
          <p:nvPr>
            <p:ph type="sldNum" sz="quarter" idx="12"/>
          </p:nvPr>
        </p:nvSpPr>
        <p:spPr/>
        <p:txBody>
          <a:bodyPr/>
          <a:lstStyle/>
          <a:p>
            <a:pPr>
              <a:defRPr/>
            </a:pPr>
            <a:fld id="{5FCE6CA1-7B65-4BAF-93D4-4443A0EC8539}" type="slidenum">
              <a:rPr lang="en-US" smtClean="0"/>
              <a:pPr>
                <a:defRPr/>
              </a:pPr>
              <a:t>9</a:t>
            </a:fld>
            <a:endParaRPr lang="en-US"/>
          </a:p>
        </p:txBody>
      </p:sp>
    </p:spTree>
    <p:controls>
      <mc:AlternateContent xmlns:mc="http://schemas.openxmlformats.org/markup-compatibility/2006">
        <mc:Choice xmlns:v="urn:schemas-microsoft-com:vml" Requires="v">
          <p:control spid="2428" name="CommandButton11" r:id="rId2" imgW="380880" imgH="380880"/>
        </mc:Choice>
        <mc:Fallback>
          <p:control name="CommandButton11" r:id="rId2" imgW="380880" imgH="380880">
            <p:pic>
              <p:nvPicPr>
                <p:cNvPr id="0" name="CommandButton1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4724400" y="4343400"/>
                  <a:ext cx="3810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29" name="CommandButton8" r:id="rId3" imgW="380880" imgH="380880"/>
        </mc:Choice>
        <mc:Fallback>
          <p:control name="CommandButton8" r:id="rId3" imgW="380880" imgH="380880">
            <p:pic>
              <p:nvPicPr>
                <p:cNvPr id="0" name="CommandButton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6096000" y="1447800"/>
                  <a:ext cx="377825" cy="3778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0" name="CommandButton4" r:id="rId4" imgW="380880" imgH="380880"/>
        </mc:Choice>
        <mc:Fallback>
          <p:control name="CommandButton4" r:id="rId4" imgW="380880" imgH="380880">
            <p:pic>
              <p:nvPicPr>
                <p:cNvPr id="0" name="CommandButton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4114800" y="1295400"/>
                  <a:ext cx="3810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1" name="CommandButton3" r:id="rId5" imgW="380880" imgH="380880"/>
        </mc:Choice>
        <mc:Fallback>
          <p:control name="CommandButton3" r:id="rId5" imgW="380880" imgH="380880">
            <p:pic>
              <p:nvPicPr>
                <p:cNvPr id="0" name="CommandButton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1981200" y="1447800"/>
                  <a:ext cx="3810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2" name="CommandButton9" r:id="rId6" imgW="457200" imgH="380880"/>
        </mc:Choice>
        <mc:Fallback>
          <p:control name="CommandButton9" r:id="rId6" imgW="457200" imgH="380880">
            <p:pic>
              <p:nvPicPr>
                <p:cNvPr id="0" name="CommandButton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3505200" y="3200400"/>
                  <a:ext cx="4572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3" name="CommandButton7" r:id="rId7" imgW="380880" imgH="380880"/>
        </mc:Choice>
        <mc:Fallback>
          <p:control name="CommandButton7" r:id="rId7" imgW="380880" imgH="380880">
            <p:pic>
              <p:nvPicPr>
                <p:cNvPr id="0" name="CommandButton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3276600" y="2438400"/>
                  <a:ext cx="3810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4" name="CommandButton1" r:id="rId8" imgW="380880" imgH="304920"/>
        </mc:Choice>
        <mc:Fallback>
          <p:control name="CommandButton1" r:id="rId8" imgW="380880" imgH="304920">
            <p:pic>
              <p:nvPicPr>
                <p:cNvPr id="0" name="CommandButton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2514600" y="5562600"/>
                  <a:ext cx="381000"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5" name="CommandButton2" r:id="rId9" imgW="380880" imgH="380880"/>
        </mc:Choice>
        <mc:Fallback>
          <p:control name="CommandButton2" r:id="rId9" imgW="380880" imgH="380880">
            <p:pic>
              <p:nvPicPr>
                <p:cNvPr id="0" name="CommandButton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7010400" y="3124200"/>
                  <a:ext cx="3810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6" name="CommandButton5" r:id="rId10" imgW="380880" imgH="304920"/>
        </mc:Choice>
        <mc:Fallback>
          <p:control name="CommandButton5" r:id="rId10" imgW="380880" imgH="304920">
            <p:pic>
              <p:nvPicPr>
                <p:cNvPr id="0" name="CommandButton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077200" y="6400800"/>
                  <a:ext cx="381000"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7" name="CommandButton6" r:id="rId11" imgW="380880" imgH="304920"/>
        </mc:Choice>
        <mc:Fallback>
          <p:control name="CommandButton6" r:id="rId11" imgW="380880" imgH="304920">
            <p:pic>
              <p:nvPicPr>
                <p:cNvPr id="0" name="CommandButton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6096000" y="5791200"/>
                  <a:ext cx="381000"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8" name="CommandButton10" r:id="rId12" imgW="457200" imgH="380880"/>
        </mc:Choice>
        <mc:Fallback>
          <p:control name="CommandButton10" r:id="rId12" imgW="457200" imgH="380880">
            <p:pic>
              <p:nvPicPr>
                <p:cNvPr id="0" name="CommandButton1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4038600" y="6096000"/>
                  <a:ext cx="4572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39" name="CommandButton12" r:id="rId13" imgW="380880" imgH="380880"/>
        </mc:Choice>
        <mc:Fallback>
          <p:control name="CommandButton12" r:id="rId13" imgW="380880" imgH="380880">
            <p:pic>
              <p:nvPicPr>
                <p:cNvPr id="0" name="CommandButton1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1143000" y="5334000"/>
                  <a:ext cx="3810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40" name="CommandButton13" r:id="rId14" imgW="1371600" imgH="380880"/>
        </mc:Choice>
        <mc:Fallback>
          <p:control name="CommandButton13" r:id="rId14" imgW="1371600" imgH="380880">
            <p:pic>
              <p:nvPicPr>
                <p:cNvPr id="0" name="CommandButton1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6248400" y="6400800"/>
                  <a:ext cx="1371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441" name="TextBox1" r:id="rId15" imgW="6660000" imgH="3611880"/>
        </mc:Choice>
        <mc:Fallback>
          <p:control name="TextBox1" r:id="rId15" imgW="6660000" imgH="3611880">
            <p:pic>
              <p:nvPicPr>
                <p:cNvPr id="0" name="TextBox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1520825" y="228600"/>
                  <a:ext cx="6757988" cy="3429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395652613"/>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Times New Roman"/>
      </a:majorFont>
      <a:minorFont>
        <a:latin typeface="Verdana"/>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16046</TotalTime>
  <Words>2535</Words>
  <Application>Microsoft Office PowerPoint</Application>
  <PresentationFormat>On-screen Show (4:3)</PresentationFormat>
  <Paragraphs>650</Paragraphs>
  <Slides>29</Slides>
  <Notes>19</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 Design</vt:lpstr>
      <vt:lpstr>Ambient monitoring to inform the protection of beneficial uses and achieve water quality goals in Sinclair and Dyes Inlets, Puget Sound, WA   Salish Sea Ecosystems Conference SSE3-260,  Seattle, WA      R. K. Johnston1, M. J. Aylward2, G. H. Rosen1, M. Colvin1, J. M. Brandenberger3, J. E. Strivens3, N. J. Schlafer3, and P. Caswell2 1. US Navy Space and Naval Warfare Systems Center Pacific 2. US Navy Puget Sound Naval Shipyard &amp; Intermediate Maintenance Facility 3. Pacific Northwest National Laboratory </vt:lpstr>
      <vt:lpstr>The goal of the Clean Water Act is to protect aquatic life, human health, and other beneficial uses AND environmental performance is measured based on meeting NPDES discharge limits;  BUT meeting NPDES discharge limits has very little to do with achieving water quality goals for the Inlets.  </vt:lpstr>
      <vt:lpstr>PowerPoint Presentation</vt:lpstr>
      <vt:lpstr>PowerPoint Presentation</vt:lpstr>
      <vt:lpstr>Partnering at the Watershed Scale</vt:lpstr>
      <vt:lpstr>PowerPoint Presentation</vt:lpstr>
      <vt:lpstr>PowerPoint Presentation</vt:lpstr>
      <vt:lpstr>PSNS &amp; IMF (Bremerton) </vt:lpstr>
      <vt:lpstr>Water pollution BMPs</vt:lpstr>
      <vt:lpstr>Eyes over Puget Sound</vt:lpstr>
      <vt:lpstr>Eyes over Puget Sound</vt:lpstr>
      <vt:lpstr>Ambient Monitoring and Toxicity Testing</vt:lpstr>
      <vt:lpstr>Ambient Marine Stations – Sinclair Inlet</vt:lpstr>
      <vt:lpstr>Ambient Marine Stations – Dyes Inlet and Passages</vt:lpstr>
      <vt:lpstr>Effluent Monitoring</vt:lpstr>
      <vt:lpstr>Toxicity Testing</vt:lpstr>
      <vt:lpstr>PowerPoint Presentation</vt:lpstr>
      <vt:lpstr>Ambient Monitoring Dissolved Copper</vt:lpstr>
      <vt:lpstr>Ambient Monitoring Dissolved Zinc</vt:lpstr>
      <vt:lpstr>ENVVEST Mussel Watch Stations 2010 - 2016</vt:lpstr>
      <vt:lpstr>Mussel Watch Sinclair Inlet</vt:lpstr>
      <vt:lpstr>Mussel Watch Sampling</vt:lpstr>
      <vt:lpstr>Mercury in Mussel Tissue</vt:lpstr>
      <vt:lpstr>Copper in Mussel Tissues</vt:lpstr>
      <vt:lpstr>Total PCBs – Polychlorinated Biphenyls</vt:lpstr>
      <vt:lpstr>Sum PAHs – Polycyclic Aromatic Hydrocarbons</vt:lpstr>
      <vt:lpstr>Hazard Index for Critical Body Residues 2010</vt:lpstr>
      <vt:lpstr>Hazard Index for Critical Body Residues 2016</vt:lpstr>
      <vt:lpstr>Conclusions</vt:lpstr>
    </vt:vector>
  </TitlesOfParts>
  <Company>NMCI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robert.k.johnston</dc:creator>
  <cp:lastModifiedBy>johnston</cp:lastModifiedBy>
  <cp:revision>730</cp:revision>
  <cp:lastPrinted>2017-04-19T18:59:59Z</cp:lastPrinted>
  <dcterms:created xsi:type="dcterms:W3CDTF">2007-09-27T21:03:47Z</dcterms:created>
  <dcterms:modified xsi:type="dcterms:W3CDTF">2018-04-04T13:32:09Z</dcterms:modified>
</cp:coreProperties>
</file>